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376" r:id="rId5"/>
    <p:sldId id="380" r:id="rId6"/>
    <p:sldId id="383" r:id="rId7"/>
    <p:sldId id="384" r:id="rId8"/>
    <p:sldId id="377" r:id="rId9"/>
    <p:sldId id="385" r:id="rId10"/>
  </p:sldIdLst>
  <p:sldSz cx="12192000" cy="6858000"/>
  <p:notesSz cx="6807200" cy="99393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C9D7"/>
    <a:srgbClr val="23B17D"/>
    <a:srgbClr val="F38B31"/>
    <a:srgbClr val="04355E"/>
    <a:srgbClr val="77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22F9A-D52B-EE97-F59C-14D0878BF292}" v="219" dt="2024-08-01T05:32:04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59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Bese" userId="S::yvonne.bese@nwmphn.org.au::61783e07-37ff-4433-9dd3-aaa4589f2289" providerId="AD" clId="Web-{BE822F9A-D52B-EE97-F59C-14D0878BF292}"/>
    <pc:docChg chg="modSld">
      <pc:chgData name="Yvonne Bese" userId="S::yvonne.bese@nwmphn.org.au::61783e07-37ff-4433-9dd3-aaa4589f2289" providerId="AD" clId="Web-{BE822F9A-D52B-EE97-F59C-14D0878BF292}" dt="2024-08-01T05:32:04.204" v="122" actId="20577"/>
      <pc:docMkLst>
        <pc:docMk/>
      </pc:docMkLst>
      <pc:sldChg chg="modSp">
        <pc:chgData name="Yvonne Bese" userId="S::yvonne.bese@nwmphn.org.au::61783e07-37ff-4433-9dd3-aaa4589f2289" providerId="AD" clId="Web-{BE822F9A-D52B-EE97-F59C-14D0878BF292}" dt="2024-08-01T05:32:04.204" v="122" actId="20577"/>
        <pc:sldMkLst>
          <pc:docMk/>
          <pc:sldMk cId="2044102251" sldId="377"/>
        </pc:sldMkLst>
        <pc:spChg chg="mod">
          <ac:chgData name="Yvonne Bese" userId="S::yvonne.bese@nwmphn.org.au::61783e07-37ff-4433-9dd3-aaa4589f2289" providerId="AD" clId="Web-{BE822F9A-D52B-EE97-F59C-14D0878BF292}" dt="2024-08-01T05:32:04.204" v="122" actId="20577"/>
          <ac:spMkLst>
            <pc:docMk/>
            <pc:sldMk cId="2044102251" sldId="377"/>
            <ac:spMk id="4" creationId="{6A1B9042-2AEF-2275-0153-4714138A27ED}"/>
          </ac:spMkLst>
        </pc:spChg>
        <pc:spChg chg="mod">
          <ac:chgData name="Yvonne Bese" userId="S::yvonne.bese@nwmphn.org.au::61783e07-37ff-4433-9dd3-aaa4589f2289" providerId="AD" clId="Web-{BE822F9A-D52B-EE97-F59C-14D0878BF292}" dt="2024-08-01T05:31:04.780" v="98" actId="20577"/>
          <ac:spMkLst>
            <pc:docMk/>
            <pc:sldMk cId="2044102251" sldId="377"/>
            <ac:spMk id="6" creationId="{7D483CC4-49E6-49DE-8D8A-EA5550B152C2}"/>
          </ac:spMkLst>
        </pc:spChg>
      </pc:sldChg>
    </pc:docChg>
  </pc:docChgLst>
  <pc:docChgLst>
    <pc:chgData name="Yvonne Bese" userId="S::yvonne.bese@nwmphn.org.au::61783e07-37ff-4433-9dd3-aaa4589f2289" providerId="AD" clId="Web-{7B28124A-EB55-3A24-81F8-62728F961900}"/>
    <pc:docChg chg="modSld">
      <pc:chgData name="Yvonne Bese" userId="S::yvonne.bese@nwmphn.org.au::61783e07-37ff-4433-9dd3-aaa4589f2289" providerId="AD" clId="Web-{7B28124A-EB55-3A24-81F8-62728F961900}" dt="2024-07-29T23:31:30.333" v="4" actId="20577"/>
      <pc:docMkLst>
        <pc:docMk/>
      </pc:docMkLst>
      <pc:sldChg chg="modSp">
        <pc:chgData name="Yvonne Bese" userId="S::yvonne.bese@nwmphn.org.au::61783e07-37ff-4433-9dd3-aaa4589f2289" providerId="AD" clId="Web-{7B28124A-EB55-3A24-81F8-62728F961900}" dt="2024-07-29T23:31:30.333" v="4" actId="20577"/>
        <pc:sldMkLst>
          <pc:docMk/>
          <pc:sldMk cId="2044102251" sldId="377"/>
        </pc:sldMkLst>
        <pc:spChg chg="mod">
          <ac:chgData name="Yvonne Bese" userId="S::yvonne.bese@nwmphn.org.au::61783e07-37ff-4433-9dd3-aaa4589f2289" providerId="AD" clId="Web-{7B28124A-EB55-3A24-81F8-62728F961900}" dt="2024-07-29T23:31:30.333" v="4" actId="20577"/>
          <ac:spMkLst>
            <pc:docMk/>
            <pc:sldMk cId="2044102251" sldId="377"/>
            <ac:spMk id="4" creationId="{6A1B9042-2AEF-2275-0153-4714138A27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C0B4-B0A6-EE4C-B225-7565A91D44E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9B00-C743-8543-9C4A-C8CAB91C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6F14-3AFF-CE40-B3BA-6FF58DAB92B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F694-3BBE-A64D-9543-2F84E84E6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6F694-3BBE-A64D-9543-2F84E84E6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6501" y="2804418"/>
            <a:ext cx="7176319" cy="7571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4800" b="1" i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6499" y="4451811"/>
            <a:ext cx="7176321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0185" y="5938984"/>
            <a:ext cx="1739537" cy="502557"/>
          </a:xfrm>
        </p:spPr>
        <p:txBody>
          <a:bodyPr/>
          <a:lstStyle>
            <a:lvl1pPr>
              <a:defRPr sz="14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AU"/>
              <a:t>20 September 2017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8359" y="2242110"/>
            <a:ext cx="7054045" cy="7571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800" baseline="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8359" y="5707289"/>
            <a:ext cx="7054045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0492" y="2120730"/>
            <a:ext cx="2670772" cy="1421928"/>
          </a:xfrm>
        </p:spPr>
        <p:txBody>
          <a:bodyPr wrap="square">
            <a:spAutoFit/>
          </a:bodyPr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38200" y="1690688"/>
            <a:ext cx="10515600" cy="4664075"/>
          </a:xfrm>
        </p:spPr>
        <p:txBody>
          <a:bodyPr/>
          <a:lstStyle/>
          <a:p>
            <a:pPr lvl="0"/>
            <a:r>
              <a:rPr lang="en-US"/>
              <a:t>HEADING LEVEL 1</a:t>
            </a:r>
          </a:p>
          <a:p>
            <a:pPr lvl="0"/>
            <a:r>
              <a:rPr lang="en-US"/>
              <a:t>Heading level 2</a:t>
            </a:r>
          </a:p>
          <a:p>
            <a:pPr lvl="1"/>
            <a:r>
              <a:rPr lang="en-US"/>
              <a:t>Point level 1</a:t>
            </a:r>
          </a:p>
          <a:p>
            <a:pPr lvl="2"/>
            <a:r>
              <a:rPr lang="en-US"/>
              <a:t>Point level 2</a:t>
            </a:r>
          </a:p>
          <a:p>
            <a:pPr lvl="3"/>
            <a:r>
              <a:rPr lang="en-US"/>
              <a:t>Point level 3</a:t>
            </a:r>
          </a:p>
          <a:p>
            <a:pPr lvl="4"/>
            <a:r>
              <a:rPr lang="en-US"/>
              <a:t>Point level 4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4299"/>
            <a:ext cx="10515600" cy="771277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Page title (1 column)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38200" y="1690688"/>
            <a:ext cx="10515600" cy="4664075"/>
          </a:xfrm>
        </p:spPr>
        <p:txBody>
          <a:bodyPr numCol="2" spcCol="360000"/>
          <a:lstStyle>
            <a:lvl5pPr marL="874800" indent="0">
              <a:buNone/>
              <a:defRPr/>
            </a:lvl5pPr>
          </a:lstStyle>
          <a:p>
            <a:pPr lvl="0"/>
            <a:r>
              <a:rPr lang="en-US"/>
              <a:t>HEADING LEVEL 1</a:t>
            </a:r>
          </a:p>
          <a:p>
            <a:pPr lvl="0"/>
            <a:r>
              <a:rPr lang="en-US"/>
              <a:t>Heading level 2</a:t>
            </a:r>
          </a:p>
          <a:p>
            <a:pPr lvl="1"/>
            <a:r>
              <a:rPr lang="en-US"/>
              <a:t>Point level 1</a:t>
            </a:r>
          </a:p>
          <a:p>
            <a:pPr lvl="2"/>
            <a:r>
              <a:rPr lang="en-US"/>
              <a:t>Point level 2</a:t>
            </a:r>
          </a:p>
          <a:p>
            <a:pPr lvl="3"/>
            <a:r>
              <a:rPr lang="en-US"/>
              <a:t>Point level 3</a:t>
            </a:r>
          </a:p>
          <a:p>
            <a:pPr lvl="4"/>
            <a:r>
              <a:rPr lang="en-US"/>
              <a:t>Point level 4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HEADING LEVEL 1</a:t>
            </a:r>
          </a:p>
          <a:p>
            <a:pPr lvl="0"/>
            <a:r>
              <a:rPr lang="en-US"/>
              <a:t>Heading level 2</a:t>
            </a:r>
          </a:p>
          <a:p>
            <a:pPr lvl="1"/>
            <a:r>
              <a:rPr lang="en-US"/>
              <a:t>Point level 1</a:t>
            </a:r>
          </a:p>
          <a:p>
            <a:pPr lvl="2"/>
            <a:r>
              <a:rPr lang="en-US"/>
              <a:t>Point level 2</a:t>
            </a:r>
          </a:p>
          <a:p>
            <a:pPr lvl="3"/>
            <a:r>
              <a:rPr lang="en-US"/>
              <a:t>Point level 3</a:t>
            </a:r>
          </a:p>
          <a:p>
            <a:pPr lvl="4"/>
            <a:r>
              <a:rPr lang="en-US"/>
              <a:t>Point level 4</a:t>
            </a:r>
          </a:p>
          <a:p>
            <a:pPr lvl="4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4299"/>
            <a:ext cx="10515600" cy="771277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Page title (2 column)</a:t>
            </a: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4299"/>
            <a:ext cx="10515600" cy="771277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Page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15162"/>
            <a:ext cx="3932237" cy="5355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728663"/>
            <a:ext cx="6172200" cy="5132387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76508"/>
            <a:ext cx="3932237" cy="399248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0"/>
            <a:ext cx="12192000" cy="2222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446" y="6355443"/>
            <a:ext cx="1739537" cy="50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/>
              <a:t>20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D9C6D5D-413B-1747-BC44-7A8BB2CB6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4" r:id="rId3"/>
    <p:sldLayoutId id="2147483742" r:id="rId4"/>
    <p:sldLayoutId id="2147483738" r:id="rId5"/>
    <p:sldLayoutId id="2147483741" r:id="rId6"/>
    <p:sldLayoutId id="214748373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3BC9D7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" indent="-2772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772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772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772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wmphn.org.au/resources-events/resources/" TargetMode="External"/><Relationship Id="rId2" Type="http://schemas.openxmlformats.org/officeDocument/2006/relationships/hyperlink" Target="https://nwmphn.org.au/resources-events/even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671" y="2605066"/>
            <a:ext cx="7176322" cy="2982355"/>
          </a:xfrm>
        </p:spPr>
        <p:txBody>
          <a:bodyPr/>
          <a:lstStyle/>
          <a:p>
            <a:r>
              <a:rPr lang="en-US" i="0">
                <a:latin typeface="Calibri"/>
                <a:cs typeface="Calibri"/>
              </a:rPr>
              <a:t>Asthma </a:t>
            </a:r>
            <a:r>
              <a:rPr lang="en-US" b="1" i="0">
                <a:latin typeface="Calibri"/>
                <a:cs typeface="Calibri"/>
              </a:rPr>
              <a:t>and </a:t>
            </a:r>
            <a:r>
              <a:rPr lang="en-US" i="0">
                <a:latin typeface="Calibri"/>
                <a:cs typeface="Calibri"/>
              </a:rPr>
              <a:t>COPD – they do overlap</a:t>
            </a:r>
            <a:endParaRPr lang="en-US">
              <a:latin typeface="Calibri"/>
              <a:cs typeface="Calibri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br>
              <a:rPr lang="en-US" b="1" i="0">
                <a:effectLst/>
                <a:latin typeface="museo-slab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2671" y="5395685"/>
            <a:ext cx="6498794" cy="3693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Thursday 1 August 2024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F496C7-A230-35FE-6986-BB2D47D2633E}"/>
              </a:ext>
            </a:extLst>
          </p:cNvPr>
          <p:cNvSpPr txBox="1">
            <a:spLocks/>
          </p:cNvSpPr>
          <p:nvPr/>
        </p:nvSpPr>
        <p:spPr>
          <a:xfrm>
            <a:off x="3752670" y="4584693"/>
            <a:ext cx="7054149" cy="19902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>
              <a:cs typeface="Calibri"/>
            </a:endParaRPr>
          </a:p>
          <a:p>
            <a:endParaRPr lang="en-US" i="1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The content in this session is valid at date of presentation</a:t>
            </a:r>
            <a:endParaRPr lang="en-US" i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38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2B49-C86E-4C4E-89BA-D5652F88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15B4-2628-0844-94B0-9EE1E546E4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numCol="2" spcCol="360000" rtlCol="0" anchor="t">
            <a:normAutofit/>
          </a:bodyPr>
          <a:lstStyle/>
          <a:p>
            <a:r>
              <a:rPr lang="en-AU" b="0">
                <a:cs typeface="Calibri"/>
              </a:rPr>
              <a:t>North Western Melbourne Primary Health Network would like to acknowledge the Traditional Custodians of the land on which our work takes place, The Wurundjeri </a:t>
            </a:r>
            <a:r>
              <a:rPr lang="en-AU" b="0" err="1">
                <a:cs typeface="Calibri"/>
              </a:rPr>
              <a:t>Woi</a:t>
            </a:r>
            <a:r>
              <a:rPr lang="en-AU" b="0">
                <a:cs typeface="Calibri"/>
              </a:rPr>
              <a:t> Wurrung People, The Boon Wurrung People and The Wathaurong People.</a:t>
            </a:r>
            <a:br>
              <a:rPr lang="en-AU" b="0">
                <a:cs typeface="Calibri"/>
              </a:rPr>
            </a:br>
            <a:br>
              <a:rPr lang="en-AU" b="0"/>
            </a:br>
            <a:r>
              <a:rPr lang="en-AU" b="0"/>
              <a:t>We </a:t>
            </a:r>
            <a:r>
              <a:rPr lang="en-AU" b="0">
                <a:cs typeface="Calibri"/>
              </a:rPr>
              <a:t>pay respects to Elders past, present and emerging as well as pay respects to any Aboriginal and Torres Strait Islander people in the session with us today. </a:t>
            </a:r>
            <a:br>
              <a:rPr lang="en-AU" b="0"/>
            </a:br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130475B-6F01-468E-822E-A353BC86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AU">
                <a:latin typeface="Calibri"/>
                <a:cs typeface="Calibri"/>
              </a:rPr>
              <a:t>Acknowledgement of Country</a:t>
            </a:r>
            <a:br>
              <a:rPr lang="en-AU"/>
            </a:br>
            <a:br>
              <a:rPr lang="en-AU"/>
            </a:br>
            <a:endParaRPr lang="en-AU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A screen shot of a person&#10;&#10;Description automatically generated">
            <a:extLst>
              <a:ext uri="{FF2B5EF4-FFF2-40B4-BE49-F238E27FC236}">
                <a16:creationId xmlns:a16="http://schemas.microsoft.com/office/drawing/2014/main" id="{E1FDDE25-21A0-0042-975E-B732C07B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093" y="4540004"/>
            <a:ext cx="2026507" cy="142392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E365B2-0703-D743-A5E1-541F6DD2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492" y="4540004"/>
            <a:ext cx="2531416" cy="14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373B-508C-8AAC-8F28-DCEB4F21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EC6F79-1A28-0AE1-7FA2-D09BB68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Housekeeping – Zoom Meeting</a:t>
            </a:r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C1ECE21-CA15-2080-D62B-E255E9A54573}"/>
              </a:ext>
            </a:extLst>
          </p:cNvPr>
          <p:cNvSpPr txBox="1">
            <a:spLocks/>
          </p:cNvSpPr>
          <p:nvPr/>
        </p:nvSpPr>
        <p:spPr>
          <a:xfrm>
            <a:off x="711201" y="1530098"/>
            <a:ext cx="6932868" cy="4384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" indent="-27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7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7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7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>
                <a:solidFill>
                  <a:srgbClr val="23B17D"/>
                </a:solidFill>
                <a:latin typeface="Calibri" panose="020F0502020204030204"/>
              </a:rPr>
              <a:t>All attendees are muted</a:t>
            </a:r>
          </a:p>
          <a:p>
            <a:pPr marR="0" lvl="0" fontAlgn="auto">
              <a:spcBef>
                <a:spcPts val="6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400" b="0">
                <a:cs typeface="Calibri"/>
              </a:rPr>
              <a:t>Please keep your microphone on mute</a:t>
            </a:r>
            <a:endParaRPr lang="en-US" sz="800" b="0">
              <a:cs typeface="Calibri"/>
            </a:endParaRPr>
          </a:p>
          <a:p>
            <a:pPr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>
                <a:solidFill>
                  <a:srgbClr val="23B17D"/>
                </a:solidFill>
                <a:latin typeface="Calibri" panose="020F0502020204030204"/>
              </a:rPr>
              <a:t>Please ask questions via the Chat box </a:t>
            </a:r>
            <a:endParaRPr lang="en-US" sz="2400">
              <a:solidFill>
                <a:srgbClr val="23B17D"/>
              </a:solidFill>
              <a:latin typeface="Calibri" panose="020F0502020204030204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400">
                <a:solidFill>
                  <a:srgbClr val="23B17D"/>
                </a:solidFill>
                <a:latin typeface="Calibri" panose="020F0502020204030204"/>
              </a:rPr>
              <a:t>This session is being recorded</a:t>
            </a:r>
            <a:endParaRPr lang="en-US" sz="2400">
              <a:solidFill>
                <a:srgbClr val="23B17D"/>
              </a:solidFill>
              <a:latin typeface="Calibri" panose="020F0502020204030204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>
                <a:solidFill>
                  <a:srgbClr val="23B17D"/>
                </a:solidFill>
                <a:latin typeface="Calibri" panose="020F0502020204030204"/>
              </a:rPr>
              <a:t>Please ensure you join the session using the name you registered with so we can mark your attendance</a:t>
            </a:r>
            <a:endParaRPr lang="en-AU" sz="2400">
              <a:solidFill>
                <a:srgbClr val="23B17D"/>
              </a:solidFill>
              <a:latin typeface="Calibri" panose="020F0502020204030204"/>
              <a:cs typeface="Calibri"/>
            </a:endParaRPr>
          </a:p>
          <a:p>
            <a:pPr>
              <a:spcBef>
                <a:spcPts val="600"/>
              </a:spcBef>
              <a:defRPr/>
            </a:pPr>
            <a:r>
              <a:rPr lang="en-AU" sz="2400" b="0">
                <a:cs typeface="Calibri"/>
              </a:rPr>
              <a:t>Certificates will not be issued if we cannot confirm your attendance</a:t>
            </a:r>
            <a:endParaRPr lang="en-AU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CAE7D-5496-14CB-F9D1-33103FBC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12" y="1346895"/>
            <a:ext cx="2419688" cy="7621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5E6D38F-3129-BF11-C462-B95E27A70205}"/>
              </a:ext>
            </a:extLst>
          </p:cNvPr>
          <p:cNvSpPr/>
          <p:nvPr/>
        </p:nvSpPr>
        <p:spPr>
          <a:xfrm>
            <a:off x="8773724" y="1249424"/>
            <a:ext cx="1043106" cy="957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256C4-B9C1-F343-178D-D7C360172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3"/>
          <a:stretch/>
        </p:blipFill>
        <p:spPr>
          <a:xfrm>
            <a:off x="8386348" y="2196315"/>
            <a:ext cx="3515216" cy="37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5EE53-15A1-1791-01C3-686CC2A7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C9AF1-CB7E-0E9B-CA36-2E4EBA0A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E126DD-ECEB-75E5-24D3-817914DE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change your name in Zoom Meeting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95FC3-1E2C-9AEA-7773-94F953E45D3C}"/>
              </a:ext>
            </a:extLst>
          </p:cNvPr>
          <p:cNvSpPr txBox="1"/>
          <p:nvPr/>
        </p:nvSpPr>
        <p:spPr>
          <a:xfrm>
            <a:off x="838199" y="1219054"/>
            <a:ext cx="6877051" cy="3913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0">
                <a:cs typeface="Calibri"/>
              </a:rPr>
              <a:t>1. Click on </a:t>
            </a:r>
            <a:r>
              <a:rPr lang="en-AU" sz="2400" b="1" i="1">
                <a:cs typeface="Calibri"/>
              </a:rPr>
              <a:t>Participants</a:t>
            </a:r>
            <a:endParaRPr lang="en-AU" sz="2400" b="1" i="1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>
                <a:cs typeface="Calibri"/>
              </a:rPr>
              <a:t>2. </a:t>
            </a:r>
            <a:r>
              <a:rPr lang="en-AU" sz="2400" b="1">
                <a:cs typeface="Calibri"/>
              </a:rPr>
              <a:t>App: </a:t>
            </a:r>
            <a:r>
              <a:rPr lang="en-AU" sz="2400">
                <a:cs typeface="Calibri"/>
              </a:rPr>
              <a:t>click on your </a:t>
            </a:r>
            <a:r>
              <a:rPr lang="en-AU" sz="2400" b="0">
                <a:cs typeface="Calibri"/>
              </a:rPr>
              <a:t>name</a:t>
            </a:r>
            <a:r>
              <a:rPr lang="en-AU" sz="2400">
                <a:cs typeface="Calibri"/>
              </a:rPr>
              <a:t>     </a:t>
            </a:r>
            <a:endParaRPr lang="en-AU" sz="24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 b="1">
                <a:cs typeface="Calibri"/>
              </a:rPr>
              <a:t>    Desktop:</a:t>
            </a:r>
            <a:r>
              <a:rPr lang="en-AU" sz="2400">
                <a:cs typeface="Calibri"/>
              </a:rPr>
              <a:t> hover over your name and click the 3 dots</a:t>
            </a:r>
            <a:endParaRPr lang="en-AU" sz="24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 b="1">
                <a:cs typeface="Calibri"/>
              </a:rPr>
              <a:t>    Mac: </a:t>
            </a:r>
            <a:r>
              <a:rPr lang="en-AU" sz="2400">
                <a:cs typeface="Calibri"/>
              </a:rPr>
              <a:t>hover over your name and click </a:t>
            </a:r>
            <a:r>
              <a:rPr lang="en-AU" sz="2400" i="1">
                <a:cs typeface="Calibri"/>
              </a:rPr>
              <a:t>More</a:t>
            </a:r>
            <a:endParaRPr lang="en-AU" sz="2400" b="1" i="1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>
                <a:cs typeface="Calibri"/>
              </a:rPr>
              <a:t>3. Click on </a:t>
            </a:r>
            <a:r>
              <a:rPr lang="en-AU" sz="2400" b="1" i="1">
                <a:cs typeface="Calibri"/>
              </a:rPr>
              <a:t>Rename</a:t>
            </a:r>
            <a:endParaRPr lang="en-AU" sz="2400" b="1" i="1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>
                <a:cs typeface="Calibri"/>
              </a:rPr>
              <a:t>4. E</a:t>
            </a:r>
            <a:r>
              <a:rPr lang="en-AU" sz="2400" b="0">
                <a:cs typeface="Calibri"/>
              </a:rPr>
              <a:t>nter the name you registered with and click</a:t>
            </a:r>
            <a:endParaRPr lang="en-AU" sz="2400" b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AU" sz="2400" i="1">
                <a:cs typeface="Calibri"/>
              </a:rPr>
              <a:t>    </a:t>
            </a:r>
            <a:r>
              <a:rPr lang="en-AU" sz="2400" b="0" i="1">
                <a:cs typeface="Calibri"/>
              </a:rPr>
              <a:t> </a:t>
            </a:r>
            <a:r>
              <a:rPr lang="en-AU" sz="2400" b="1" i="1">
                <a:cs typeface="Calibri"/>
              </a:rPr>
              <a:t>Done </a:t>
            </a:r>
            <a:r>
              <a:rPr lang="en-AU" sz="2400" i="1">
                <a:cs typeface="Calibri"/>
              </a:rPr>
              <a:t>/ </a:t>
            </a:r>
            <a:r>
              <a:rPr lang="en-AU" sz="2400" b="1" i="1">
                <a:cs typeface="Calibri"/>
              </a:rPr>
              <a:t>Change</a:t>
            </a:r>
            <a:r>
              <a:rPr lang="en-AU" sz="2400" i="1">
                <a:cs typeface="Calibri"/>
              </a:rPr>
              <a:t> / </a:t>
            </a:r>
            <a:r>
              <a:rPr lang="en-AU" sz="2400" b="1" i="1">
                <a:cs typeface="Calibri"/>
              </a:rPr>
              <a:t>Rename</a:t>
            </a:r>
            <a:endParaRPr lang="en-AU" sz="2400" b="1" i="1">
              <a:ea typeface="Calibri"/>
              <a:cs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06895-53C8-5681-F238-C2AE44AC6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2637"/>
          <a:stretch/>
        </p:blipFill>
        <p:spPr bwMode="auto">
          <a:xfrm>
            <a:off x="8911563" y="1222356"/>
            <a:ext cx="2147246" cy="43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9ECD66F-E860-FCEC-CA99-99900AD15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b="57568"/>
          <a:stretch/>
        </p:blipFill>
        <p:spPr bwMode="auto">
          <a:xfrm>
            <a:off x="9996834" y="2906193"/>
            <a:ext cx="2106189" cy="17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A48E0-CBB0-231A-0951-AA39E75F5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7" t="12460" r="1067" b="-1"/>
          <a:stretch/>
        </p:blipFill>
        <p:spPr>
          <a:xfrm>
            <a:off x="1130242" y="5134900"/>
            <a:ext cx="4415481" cy="1092461"/>
          </a:xfrm>
          <a:prstGeom prst="rect">
            <a:avLst/>
          </a:prstGeom>
          <a:ln w="15875">
            <a:solidFill>
              <a:srgbClr val="04355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B4E00-8FF9-BA2A-A81B-36EDF455D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9" t="1447" r="1507" b="4415"/>
          <a:stretch/>
        </p:blipFill>
        <p:spPr>
          <a:xfrm>
            <a:off x="5494420" y="5307024"/>
            <a:ext cx="2922309" cy="1385740"/>
          </a:xfrm>
          <a:prstGeom prst="rect">
            <a:avLst/>
          </a:prstGeom>
          <a:ln w="15875">
            <a:solidFill>
              <a:srgbClr val="04355E"/>
            </a:solidFill>
          </a:ln>
        </p:spPr>
      </p:pic>
    </p:spTree>
    <p:extLst>
      <p:ext uri="{BB962C8B-B14F-4D97-AF65-F5344CB8AC3E}">
        <p14:creationId xmlns:p14="http://schemas.microsoft.com/office/powerpoint/2010/main" val="108632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483CC4-49E6-49DE-8D8A-EA5550B1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Speakers</a:t>
            </a: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B9042-2AEF-2275-0153-4714138A27ED}"/>
              </a:ext>
            </a:extLst>
          </p:cNvPr>
          <p:cNvSpPr txBox="1"/>
          <p:nvPr/>
        </p:nvSpPr>
        <p:spPr>
          <a:xfrm>
            <a:off x="915365" y="1480077"/>
            <a:ext cx="10876984" cy="38779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3BC9D7"/>
                </a:solidFill>
                <a:latin typeface="Calibri"/>
                <a:ea typeface="Calibri"/>
                <a:cs typeface="Calibri"/>
              </a:rPr>
              <a:t>Adila Lundin,   </a:t>
            </a:r>
            <a:r>
              <a:rPr lang="en-US" sz="2400" b="1" err="1">
                <a:solidFill>
                  <a:srgbClr val="3BC9D7"/>
                </a:solidFill>
                <a:latin typeface="Calibri"/>
                <a:ea typeface="Calibri"/>
                <a:cs typeface="Calibri"/>
              </a:rPr>
              <a:t>HealthPathways</a:t>
            </a:r>
            <a:r>
              <a:rPr lang="en-US" sz="2400" b="1">
                <a:solidFill>
                  <a:srgbClr val="3BC9D7"/>
                </a:solidFill>
                <a:latin typeface="Calibri"/>
                <a:ea typeface="Calibri"/>
                <a:cs typeface="Calibri"/>
              </a:rPr>
              <a:t> Melbourne Program Officer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Adila has been working with the </a:t>
            </a:r>
            <a:r>
              <a:rPr lang="en-US" sz="22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HealthPathways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Melbourne team for one year and has a background in Public Health. </a:t>
            </a:r>
            <a:endParaRPr lang="en-US"/>
          </a:p>
          <a:p>
            <a:endParaRPr lang="en-US" sz="22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b="1">
                <a:solidFill>
                  <a:srgbClr val="3BC9D7"/>
                </a:solidFill>
                <a:latin typeface="Calibri"/>
                <a:cs typeface="Calibri"/>
              </a:rPr>
              <a:t>Narelle Williamson</a:t>
            </a:r>
            <a:endParaRPr lang="en-US">
              <a:ea typeface="Calibri"/>
              <a:cs typeface="Calibri"/>
            </a:endParaRPr>
          </a:p>
          <a:p>
            <a:r>
              <a:rPr lang="en-US" sz="2200">
                <a:ea typeface="+mn-lt"/>
                <a:cs typeface="+mn-lt"/>
              </a:rPr>
              <a:t>Narelle is a registered nurse and respiratory educator, with over 25 years’ experience in acute hospital settings, primary health care and </a:t>
            </a:r>
            <a:r>
              <a:rPr lang="en-US" sz="2200" err="1">
                <a:ea typeface="+mn-lt"/>
                <a:cs typeface="+mn-lt"/>
              </a:rPr>
              <a:t>paediatric</a:t>
            </a:r>
            <a:r>
              <a:rPr lang="en-US" sz="2200">
                <a:ea typeface="+mn-lt"/>
                <a:cs typeface="+mn-lt"/>
              </a:rPr>
              <a:t> palliative care. 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2200">
                <a:ea typeface="+mn-lt"/>
                <a:cs typeface="+mn-lt"/>
              </a:rPr>
              <a:t>Narelle has developed nurse-led respiratory clinics in primary care for the past 12 years, most recently in Melbourne’s east. She also travels Australia-wide, educating GP’s, practice nurses and pharmacists in respiratory health, as part of the National Asthma Council’s education program, recently resigning after three years as their Senior Clinical Consultant. 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410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2E29-0AF2-9A03-02DC-A7ED779A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6D5D-413B-1747-BC44-7A8BB2CB6B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7EA02E-38E4-4F96-8007-B01A122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08" y="393929"/>
            <a:ext cx="10515600" cy="771277"/>
          </a:xfrm>
        </p:spPr>
        <p:txBody>
          <a:bodyPr/>
          <a:lstStyle/>
          <a:p>
            <a:r>
              <a:rPr lang="en-US"/>
              <a:t>Session Conclusion</a:t>
            </a: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353F3-44E2-209E-14BA-CC256F2F0D88}"/>
              </a:ext>
            </a:extLst>
          </p:cNvPr>
          <p:cNvSpPr txBox="1"/>
          <p:nvPr/>
        </p:nvSpPr>
        <p:spPr>
          <a:xfrm>
            <a:off x="3581401" y="930249"/>
            <a:ext cx="8811542" cy="542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2200" i="1">
              <a:solidFill>
                <a:srgbClr val="23B17D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AU" sz="2200" i="1">
                <a:solidFill>
                  <a:srgbClr val="04355E"/>
                </a:solidFill>
                <a:cs typeface="Calibri"/>
              </a:rPr>
              <a:t>You will receive a post session email within a week which 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2200" i="1">
                <a:solidFill>
                  <a:srgbClr val="04355E"/>
                </a:solidFill>
                <a:cs typeface="Calibri"/>
              </a:rPr>
              <a:t>will include slides and resources discussed during this session.</a:t>
            </a:r>
            <a:endParaRPr lang="en-AU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i="1">
                <a:solidFill>
                  <a:srgbClr val="23B17D"/>
                </a:solidFill>
                <a:cs typeface="Calibri"/>
              </a:rPr>
              <a:t>Attendance certificate will be received within 4-6 weeks.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i="1">
                <a:solidFill>
                  <a:srgbClr val="23B17D"/>
                </a:solidFill>
                <a:cs typeface="Calibri"/>
              </a:rPr>
              <a:t>RACGP CPD hours will be uploaded within 30 days.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2200" i="1">
              <a:solidFill>
                <a:srgbClr val="23B17D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2200" i="1">
                <a:solidFill>
                  <a:srgbClr val="23B17D"/>
                </a:solidFill>
                <a:cs typeface="Calibri"/>
              </a:rPr>
              <a:t>To attend further education sessions, visit,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2200" i="1">
                <a:solidFill>
                  <a:srgbClr val="23B17D"/>
                </a:solidFill>
                <a:cs typeface="Calibri"/>
              </a:rPr>
              <a:t> </a:t>
            </a:r>
            <a:r>
              <a:rPr lang="en-AU" sz="2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hlinkClick r:id="rId2"/>
              </a:rPr>
              <a:t>https://nwmphn.org.au/resources-events/events/</a:t>
            </a:r>
            <a:r>
              <a:rPr lang="en-AU" sz="2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	</a:t>
            </a:r>
            <a:endParaRPr lang="en-AU" sz="2000" i="1">
              <a:solidFill>
                <a:srgbClr val="23B17D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200" i="1">
              <a:solidFill>
                <a:srgbClr val="23B17D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AU" sz="2200" i="1">
                <a:solidFill>
                  <a:srgbClr val="23B17D"/>
                </a:solidFill>
                <a:cs typeface="Calibri"/>
              </a:rPr>
              <a:t>This session was recorded, and you will be able to view the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AU" sz="2200" i="1">
                <a:solidFill>
                  <a:srgbClr val="23B17D"/>
                </a:solidFill>
                <a:cs typeface="Calibri"/>
              </a:rPr>
              <a:t>recording at this link within the next week. </a:t>
            </a:r>
            <a:endParaRPr lang="en-AU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22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hlinkClick r:id="rId3"/>
              </a:rPr>
              <a:t>https://nwmphn.org.au/resources-events/resources/</a:t>
            </a:r>
            <a:endParaRPr lang="en-AU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24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CE542-EA61-4062-BE5E-1D11F1DC449A}"/>
              </a:ext>
            </a:extLst>
          </p:cNvPr>
          <p:cNvSpPr txBox="1"/>
          <p:nvPr/>
        </p:nvSpPr>
        <p:spPr>
          <a:xfrm>
            <a:off x="9415981" y="1774479"/>
            <a:ext cx="1937819" cy="12584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AU" sz="1600" b="1" i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BC331-42A4-9486-942B-168F954D7F31}"/>
              </a:ext>
            </a:extLst>
          </p:cNvPr>
          <p:cNvSpPr txBox="1"/>
          <p:nvPr/>
        </p:nvSpPr>
        <p:spPr>
          <a:xfrm>
            <a:off x="288553" y="1395140"/>
            <a:ext cx="2886922" cy="9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>
                <a:solidFill>
                  <a:srgbClr val="3BC9D7"/>
                </a:solidFill>
                <a:latin typeface="Calibri"/>
                <a:cs typeface="Calibri"/>
              </a:rPr>
              <a:t>We value your feedback, </a:t>
            </a:r>
            <a:r>
              <a:rPr lang="en-AU" sz="1800">
                <a:solidFill>
                  <a:srgbClr val="3BC9D7"/>
                </a:solidFill>
                <a:latin typeface="Calibri"/>
                <a:cs typeface="Calibri"/>
              </a:rPr>
              <a:t>let us know your thoughts.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800">
                <a:solidFill>
                  <a:srgbClr val="3BC9D7"/>
                </a:solidFill>
                <a:latin typeface="Calibri"/>
                <a:cs typeface="Calibri"/>
              </a:rPr>
              <a:t>Scan this QR code</a:t>
            </a:r>
            <a:endParaRPr lang="en-AU" sz="1800">
              <a:solidFill>
                <a:srgbClr val="3BC9D7"/>
              </a:solidFill>
              <a:cs typeface="Calibri"/>
            </a:endParaRP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78E71C83-000A-5EA1-FB5F-D9304452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03" y="253774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1600" b="1" i="0" dirty="0"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07C5D358DEC40A9345906C8C11B14" ma:contentTypeVersion="18" ma:contentTypeDescription="Create a new document." ma:contentTypeScope="" ma:versionID="1056fff765b86123c2ddeb42bbb20b3c">
  <xsd:schema xmlns:xsd="http://www.w3.org/2001/XMLSchema" xmlns:xs="http://www.w3.org/2001/XMLSchema" xmlns:p="http://schemas.microsoft.com/office/2006/metadata/properties" xmlns:ns2="0e4f0868-46c9-422a-bfd6-0c4f1d236770" xmlns:ns3="eb112f85-1dc2-4689-9b5b-723f3a03ce33" targetNamespace="http://schemas.microsoft.com/office/2006/metadata/properties" ma:root="true" ma:fieldsID="9d72d5592811e0b3913055ebe4717c13" ns2:_="" ns3:_="">
    <xsd:import namespace="0e4f0868-46c9-422a-bfd6-0c4f1d236770"/>
    <xsd:import namespace="eb112f85-1dc2-4689-9b5b-723f3a03ce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0868-46c9-422a-bfd6-0c4f1d236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728a96-730e-4e09-a185-3df295c08f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12f85-1dc2-4689-9b5b-723f3a03ce3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a1c899-2405-4973-b558-a880ab096575}" ma:internalName="TaxCatchAll" ma:showField="CatchAllData" ma:web="eb112f85-1dc2-4689-9b5b-723f3a03c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112f85-1dc2-4689-9b5b-723f3a03ce33">
      <UserInfo>
        <DisplayName/>
        <AccountId xsi:nil="true"/>
        <AccountType/>
      </UserInfo>
    </SharedWithUsers>
    <MediaLengthInSeconds xmlns="0e4f0868-46c9-422a-bfd6-0c4f1d236770" xsi:nil="true"/>
    <TaxCatchAll xmlns="eb112f85-1dc2-4689-9b5b-723f3a03ce33" xsi:nil="true"/>
    <lcf76f155ced4ddcb4097134ff3c332f xmlns="0e4f0868-46c9-422a-bfd6-0c4f1d23677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CAB92-E7ED-4005-8F9C-39B867A3AD4D}">
  <ds:schemaRefs>
    <ds:schemaRef ds:uri="0e4f0868-46c9-422a-bfd6-0c4f1d236770"/>
    <ds:schemaRef ds:uri="eb112f85-1dc2-4689-9b5b-723f3a03ce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DC357B-1DAF-4EEA-9C90-72C9ABEB3CE1}">
  <ds:schemaRefs>
    <ds:schemaRef ds:uri="0e4f0868-46c9-422a-bfd6-0c4f1d236770"/>
    <ds:schemaRef ds:uri="eb112f85-1dc2-4689-9b5b-723f3a03ce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BCD933-68AF-4FC2-8FF0-6AE393097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Asthma and COPD – they do overlap  </vt:lpstr>
      <vt:lpstr>Acknowledgement of Country  </vt:lpstr>
      <vt:lpstr>Housekeeping – Zoom Meeting</vt:lpstr>
      <vt:lpstr>How to change your name in Zoom Meeting</vt:lpstr>
      <vt:lpstr>Speakers</vt:lpstr>
      <vt:lpstr>Session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</dc:title>
  <dc:creator>Natalie Eykman</dc:creator>
  <cp:revision>1</cp:revision>
  <cp:lastPrinted>2019-02-12T01:55:54Z</cp:lastPrinted>
  <dcterms:modified xsi:type="dcterms:W3CDTF">2024-08-01T05:32:23Z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02254EDA-6375-4591-ABE6-B3125EB386B2</vt:lpwstr>
  </property>
  <property fmtid="{D5CDD505-2E9C-101B-9397-08002B2CF9AE}" pid="3" name="ArticulatePath">
    <vt:lpwstr>NWMPHN20161222_PPT_TemplateDevelopment_Dr01</vt:lpwstr>
  </property>
  <property fmtid="{D5CDD505-2E9C-101B-9397-08002B2CF9AE}" pid="4" name="ContentTypeId">
    <vt:lpwstr>0x010100DFF07C5D358DEC40A9345906C8C11B14</vt:lpwstr>
  </property>
  <property fmtid="{D5CDD505-2E9C-101B-9397-08002B2CF9AE}" pid="5" name="Document Type">
    <vt:lpwstr>4;#Template|fd6a55ad-5a23-41b1-a890-3d81690f64e6</vt:lpwstr>
  </property>
  <property fmtid="{D5CDD505-2E9C-101B-9397-08002B2CF9AE}" pid="6" name="Team">
    <vt:lpwstr>14;#Business Services|813ed83a-6394-4fb4-9d3c-c23a9b24a95c</vt:lpwstr>
  </property>
  <property fmtid="{D5CDD505-2E9C-101B-9397-08002B2CF9AE}" pid="7" name="Content Format">
    <vt:lpwstr>17;#PowerPoint|e26cf3c5-a5c2-4fc5-9f29-074e08bcac2f</vt:lpwstr>
  </property>
  <property fmtid="{D5CDD505-2E9C-101B-9397-08002B2CF9AE}" pid="8" name="NWMPHN Tags">
    <vt:lpwstr>1;#Quality Improvement|af7e5bb2-a47b-4187-bcf4-a657d39dd063</vt:lpwstr>
  </property>
  <property fmtid="{D5CDD505-2E9C-101B-9397-08002B2CF9AE}" pid="9" name="g2bed7ced2b845b48d024a35eca056cb">
    <vt:lpwstr>Quality Improvement|af7e5bb2-a47b-4187-bcf4-a657d39dd063</vt:lpwstr>
  </property>
  <property fmtid="{D5CDD505-2E9C-101B-9397-08002B2CF9AE}" pid="10" name="AuthorIds_UIVersion_512">
    <vt:lpwstr>13</vt:lpwstr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g700f09385f5437398532d8f173257ab">
    <vt:lpwstr>Template|fd6a55ad-5a23-41b1-a890-3d81690f64e6</vt:lpwstr>
  </property>
  <property fmtid="{D5CDD505-2E9C-101B-9397-08002B2CF9AE}" pid="16" name="AuthorIds_UIVersion_1024">
    <vt:lpwstr>13</vt:lpwstr>
  </property>
  <property fmtid="{D5CDD505-2E9C-101B-9397-08002B2CF9AE}" pid="17" name="AuthorIds_UIVersion_12800">
    <vt:lpwstr>96</vt:lpwstr>
  </property>
  <property fmtid="{D5CDD505-2E9C-101B-9397-08002B2CF9AE}" pid="18" name="AuthorIds_UIVersion_3584">
    <vt:lpwstr>37</vt:lpwstr>
  </property>
  <property fmtid="{D5CDD505-2E9C-101B-9397-08002B2CF9AE}" pid="19" name="Order">
    <vt:r8>9812100</vt:r8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MediaServiceImageTags">
    <vt:lpwstr/>
  </property>
</Properties>
</file>