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65" r:id="rId5"/>
  </p:sldMasterIdLst>
  <p:notesMasterIdLst>
    <p:notesMasterId r:id="rId12"/>
  </p:notesMasterIdLst>
  <p:sldIdLst>
    <p:sldId id="403" r:id="rId6"/>
    <p:sldId id="401" r:id="rId7"/>
    <p:sldId id="400" r:id="rId8"/>
    <p:sldId id="390" r:id="rId9"/>
    <p:sldId id="404" r:id="rId10"/>
    <p:sldId id="3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B0207F-6DB8-270E-8D08-F79CA3314617}" name="Crystal Barbedo" initials="CB" userId="S::crystal.barbedo@emphn.org.au::b80cc592-4385-4624-8534-52e53979e1d5" providerId="AD"/>
  <p188:author id="{7EDC0FDC-BD03-5B85-6D47-123D504E89B2}" name="Cherylynn Garner" initials="CG" userId="S::cherylynn.garner@emphn.org.au::a009941f-621d-487b-90a7-dcb90af273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ila Lundin" userId="7fd7053e-fd21-479a-9311-ed09e89cc329" providerId="ADAL" clId="{D749090F-4411-448F-A58D-27CA3AA1A58C}"/>
    <pc:docChg chg="modSld">
      <pc:chgData name="Adila Lundin" userId="7fd7053e-fd21-479a-9311-ed09e89cc329" providerId="ADAL" clId="{D749090F-4411-448F-A58D-27CA3AA1A58C}" dt="2024-07-25T06:22:11.318" v="9" actId="14100"/>
      <pc:docMkLst>
        <pc:docMk/>
      </pc:docMkLst>
      <pc:sldChg chg="modSp mod">
        <pc:chgData name="Adila Lundin" userId="7fd7053e-fd21-479a-9311-ed09e89cc329" providerId="ADAL" clId="{D749090F-4411-448F-A58D-27CA3AA1A58C}" dt="2024-07-25T06:22:00.098" v="6" actId="14100"/>
        <pc:sldMkLst>
          <pc:docMk/>
          <pc:sldMk cId="1791575492" sldId="388"/>
        </pc:sldMkLst>
        <pc:spChg chg="mod">
          <ac:chgData name="Adila Lundin" userId="7fd7053e-fd21-479a-9311-ed09e89cc329" providerId="ADAL" clId="{D749090F-4411-448F-A58D-27CA3AA1A58C}" dt="2024-07-25T06:22:00.098" v="6" actId="14100"/>
          <ac:spMkLst>
            <pc:docMk/>
            <pc:sldMk cId="1791575492" sldId="388"/>
            <ac:spMk id="4" creationId="{4D54F058-4126-22B8-D8A6-C4F2D290CCC9}"/>
          </ac:spMkLst>
        </pc:spChg>
      </pc:sldChg>
      <pc:sldChg chg="modSp mod">
        <pc:chgData name="Adila Lundin" userId="7fd7053e-fd21-479a-9311-ed09e89cc329" providerId="ADAL" clId="{D749090F-4411-448F-A58D-27CA3AA1A58C}" dt="2024-07-25T06:22:11.318" v="9" actId="14100"/>
        <pc:sldMkLst>
          <pc:docMk/>
          <pc:sldMk cId="456475589" sldId="400"/>
        </pc:sldMkLst>
        <pc:spChg chg="mod">
          <ac:chgData name="Adila Lundin" userId="7fd7053e-fd21-479a-9311-ed09e89cc329" providerId="ADAL" clId="{D749090F-4411-448F-A58D-27CA3AA1A58C}" dt="2024-07-25T06:22:11.318" v="9" actId="14100"/>
          <ac:spMkLst>
            <pc:docMk/>
            <pc:sldMk cId="456475589" sldId="400"/>
            <ac:spMk id="3" creationId="{40199DF3-4CC0-DE83-5451-7FB87B20D6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8C0B3-B566-4C54-9BE4-75114A85D6AC}" type="datetimeFigureOut">
              <a:rPr lang="en-AU" smtClean="0"/>
              <a:t>25/07/2024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F0499-E295-4EA1-A31B-684359439F80}" type="slidenum">
              <a:rPr lang="en-AU" smtClean="0"/>
              <a:t>‹#›</a:t>
            </a:fld>
            <a:endParaRPr lang="en-AU"/>
          </a:p>
        </p:txBody>
      </p:sp>
    </p:spTree>
    <p:extLst>
      <p:ext uri="{BB962C8B-B14F-4D97-AF65-F5344CB8AC3E}">
        <p14:creationId xmlns:p14="http://schemas.microsoft.com/office/powerpoint/2010/main" val="1539995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dirty="0"/>
              <a:t>HealthPathways provides clinicians with a single website to access a comprehensive collection of locally relevant clinical information and guidelines </a:t>
            </a:r>
          </a:p>
          <a:p>
            <a:pPr marL="171450" indent="-171450">
              <a:buFont typeface="Arial" panose="020B0604020202020204" pitchFamily="34" charset="0"/>
              <a:buChar char="•"/>
            </a:pPr>
            <a:r>
              <a:rPr lang="en-US" sz="1050" dirty="0"/>
              <a:t>Pathways are designed to support general practitioners (GPs) and other healthcare providers in delivering consistent and evidence-based care to their patients</a:t>
            </a:r>
            <a:r>
              <a:rPr lang="en-AU" sz="1050" dirty="0"/>
              <a:t>.</a:t>
            </a:r>
          </a:p>
          <a:p>
            <a:pPr marL="171450" indent="-171450">
              <a:buFont typeface="Arial" panose="020B0604020202020204" pitchFamily="34" charset="0"/>
              <a:buChar char="•"/>
            </a:pPr>
            <a:r>
              <a:rPr lang="en-US" sz="1050" dirty="0"/>
              <a:t>HealthPathways Melbourne is a collaborative program run by the Eastern Melbourne PHN (EMPHN), and North Western Melbourne PHN (NWMPHN), and is supported by local GPs, hospitals, health networks, community health providers and other health professionals.</a:t>
            </a:r>
            <a:br>
              <a:rPr lang="en-US" dirty="0">
                <a:cs typeface="+mn-lt"/>
              </a:rPr>
            </a:br>
            <a:endParaRPr lang="en-US" dirty="0"/>
          </a:p>
          <a:p>
            <a:endParaRPr lang="en-US" dirty="0">
              <a:ea typeface="Calibri"/>
              <a:cs typeface="Calibri"/>
            </a:endParaRPr>
          </a:p>
          <a:p>
            <a:endParaRPr lang="en-US" dirty="0"/>
          </a:p>
          <a:p>
            <a:r>
              <a:rPr lang="en-US" dirty="0"/>
              <a:t>HealthPathways is an online resource that provides clinicians with a single website to access a comprehensive collection of locally relevant clinical information and guidelines designed to support general practitioners (GPs) and other healthcare providers in delivering consistent and evidence-based care to their patients</a:t>
            </a:r>
            <a:endParaRPr lang="en-AU" dirty="0"/>
          </a:p>
        </p:txBody>
      </p:sp>
      <p:sp>
        <p:nvSpPr>
          <p:cNvPr id="4" name="Slide Number Placeholder 3"/>
          <p:cNvSpPr>
            <a:spLocks noGrp="1"/>
          </p:cNvSpPr>
          <p:nvPr>
            <p:ph type="sldNum" sz="quarter" idx="10"/>
          </p:nvPr>
        </p:nvSpPr>
        <p:spPr/>
        <p:txBody>
          <a:bodyPr/>
          <a:lstStyle/>
          <a:p>
            <a:fld id="{8F2D93CD-880B-44AE-9802-92648731BE6F}" type="slidenum">
              <a:rPr lang="en-AU" smtClean="0"/>
              <a:t>2</a:t>
            </a:fld>
            <a:endParaRPr lang="en-AU"/>
          </a:p>
        </p:txBody>
      </p:sp>
    </p:spTree>
    <p:extLst>
      <p:ext uri="{BB962C8B-B14F-4D97-AF65-F5344CB8AC3E}">
        <p14:creationId xmlns:p14="http://schemas.microsoft.com/office/powerpoint/2010/main" val="334979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t>This presentation will demonstrate how to access and navigate HealthPathways Melbourne to find relevant pathways and referral options for this topic</a:t>
            </a:r>
            <a:endParaRPr lang="en-AU" dirty="0"/>
          </a:p>
        </p:txBody>
      </p:sp>
      <p:sp>
        <p:nvSpPr>
          <p:cNvPr id="4" name="Slide Number Placeholder 3"/>
          <p:cNvSpPr>
            <a:spLocks noGrp="1"/>
          </p:cNvSpPr>
          <p:nvPr>
            <p:ph type="sldNum" sz="quarter" idx="5"/>
          </p:nvPr>
        </p:nvSpPr>
        <p:spPr/>
        <p:txBody>
          <a:bodyPr/>
          <a:lstStyle/>
          <a:p>
            <a:fld id="{8F1F0499-E295-4EA1-A31B-684359439F80}" type="slidenum">
              <a:rPr lang="en-AU" smtClean="0"/>
              <a:t>3</a:t>
            </a:fld>
            <a:endParaRPr lang="en-AU"/>
          </a:p>
        </p:txBody>
      </p:sp>
    </p:spTree>
    <p:extLst>
      <p:ext uri="{BB962C8B-B14F-4D97-AF65-F5344CB8AC3E}">
        <p14:creationId xmlns:p14="http://schemas.microsoft.com/office/powerpoint/2010/main" val="394806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u="none"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rPr>
              <a:t>We are currently reviewing </a:t>
            </a:r>
            <a:r>
              <a:rPr lang="en-AU" sz="1800" dirty="0">
                <a:effectLst/>
                <a:latin typeface="Calibri" panose="020F0502020204030204" pitchFamily="34" charset="0"/>
                <a:ea typeface="Aptos" panose="020B0004020202020204" pitchFamily="34" charset="0"/>
              </a:rPr>
              <a:t>several respiratory pathways, including updates to align with new Statewide Referral Criteria. </a:t>
            </a:r>
            <a:r>
              <a:rPr lang="en-US" sz="1800" dirty="0">
                <a:effectLst/>
                <a:latin typeface="Calibri" panose="020F0502020204030204" pitchFamily="34" charset="0"/>
                <a:ea typeface="Times New Roman" panose="02020603050405020304" pitchFamily="18" charset="0"/>
              </a:rPr>
              <a:t>We encourage you to visit HealthPathways, to access more information on asthma and </a:t>
            </a:r>
            <a:r>
              <a:rPr lang="en-US" sz="1800" dirty="0" err="1">
                <a:effectLst/>
                <a:latin typeface="Calibri" panose="020F0502020204030204" pitchFamily="34" charset="0"/>
                <a:ea typeface="Times New Roman" panose="02020603050405020304" pitchFamily="18" charset="0"/>
              </a:rPr>
              <a:t>copd</a:t>
            </a:r>
            <a:r>
              <a:rPr lang="en-US" sz="1800" dirty="0">
                <a:effectLst/>
                <a:latin typeface="Calibri" panose="020F0502020204030204" pitchFamily="34" charset="0"/>
                <a:ea typeface="Times New Roman" panose="02020603050405020304" pitchFamily="18" charset="0"/>
              </a:rPr>
              <a:t>, and </a:t>
            </a:r>
            <a:r>
              <a:rPr lang="en-AU" sz="1800" dirty="0">
                <a:effectLst/>
                <a:latin typeface="Calibri" panose="020F0502020204030204" pitchFamily="34" charset="0"/>
                <a:ea typeface="Times New Roman" panose="02020603050405020304" pitchFamily="18" charset="0"/>
              </a:rPr>
              <a:t>a range of other respiratory pathways. </a:t>
            </a:r>
            <a:endParaRPr lang="en-US" sz="1800" dirty="0"/>
          </a:p>
        </p:txBody>
      </p:sp>
      <p:sp>
        <p:nvSpPr>
          <p:cNvPr id="4" name="Slide Number Placeholder 3"/>
          <p:cNvSpPr>
            <a:spLocks noGrp="1"/>
          </p:cNvSpPr>
          <p:nvPr>
            <p:ph type="sldNum" sz="quarter" idx="5"/>
          </p:nvPr>
        </p:nvSpPr>
        <p:spPr/>
        <p:txBody>
          <a:bodyPr/>
          <a:lstStyle/>
          <a:p>
            <a:fld id="{8F2D93CD-880B-44AE-9802-92648731BE6F}" type="slidenum">
              <a:rPr lang="en-AU" smtClean="0"/>
              <a:t>4</a:t>
            </a:fld>
            <a:endParaRPr lang="en-AU"/>
          </a:p>
        </p:txBody>
      </p:sp>
    </p:spTree>
    <p:extLst>
      <p:ext uri="{BB962C8B-B14F-4D97-AF65-F5344CB8AC3E}">
        <p14:creationId xmlns:p14="http://schemas.microsoft.com/office/powerpoint/2010/main" val="389639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 may not be aware that HealthPathways is a tool that can help you with reflective learning that contributes to CPD hours.</a:t>
            </a:r>
          </a:p>
          <a:p>
            <a:pPr>
              <a:lnSpc>
                <a:spcPct val="107000"/>
              </a:lnSpc>
              <a:spcAft>
                <a:spcPts val="800"/>
              </a:spcAft>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For both the Australian College of Rural and Remote Medicine (ACRRM) and The Royal Australian College of General Practitioners (RACGP) you need to complete 30 minutes each of a performance review and educational activity. </a:t>
            </a:r>
          </a:p>
          <a:p>
            <a:pPr>
              <a:lnSpc>
                <a:spcPct val="107000"/>
              </a:lnSpc>
              <a:spcAft>
                <a:spcPts val="800"/>
              </a:spcAft>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After completing these, enter the details into the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Reflective Activity Template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submit them online with the links  or via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myCPD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app, available on Android or iOS."</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8F1F0499-E295-4EA1-A31B-684359439F80}" type="slidenum">
              <a:rPr lang="en-AU" smtClean="0"/>
              <a:t>5</a:t>
            </a:fld>
            <a:endParaRPr lang="en-AU"/>
          </a:p>
        </p:txBody>
      </p:sp>
    </p:spTree>
    <p:extLst>
      <p:ext uri="{BB962C8B-B14F-4D97-AF65-F5344CB8AC3E}">
        <p14:creationId xmlns:p14="http://schemas.microsoft.com/office/powerpoint/2010/main" val="248887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To access HealthPathways Melbourne, go to the website address melbourne.healthpathways.org.au</a:t>
            </a:r>
          </a:p>
          <a:p>
            <a:endParaRPr lang="en-US" sz="1800" dirty="0"/>
          </a:p>
          <a:p>
            <a:r>
              <a:rPr lang="en-US" sz="1800" dirty="0"/>
              <a:t>HealthPathways Melbourne is available to General Practice Teams and other clinicians in the Eastern Melbourne PHN and North Western Melbourne PHN catchments.</a:t>
            </a:r>
          </a:p>
          <a:p>
            <a:endParaRPr lang="en-US" sz="1800" dirty="0"/>
          </a:p>
          <a:p>
            <a:r>
              <a:rPr lang="en-US" sz="1800" dirty="0"/>
              <a:t>If you don’t have access yet, you can click on REGISTER, which brings up an online form.   WE can also </a:t>
            </a:r>
            <a:r>
              <a:rPr lang="en-US" sz="1800" dirty="0" err="1"/>
              <a:t>organise</a:t>
            </a:r>
            <a:r>
              <a:rPr lang="en-US" sz="1800" dirty="0"/>
              <a:t> automatic login for you so you can access HealthPathways without a username and password.</a:t>
            </a:r>
          </a:p>
          <a:p>
            <a:endParaRPr lang="en-US" sz="1800" dirty="0"/>
          </a:p>
          <a:p>
            <a:r>
              <a:rPr lang="en-US" sz="1800" dirty="0"/>
              <a:t>Just email the team on info@healthpathwaysmelbourne.org.au.</a:t>
            </a:r>
          </a:p>
          <a:p>
            <a:endParaRPr lang="en-AU" dirty="0"/>
          </a:p>
        </p:txBody>
      </p:sp>
      <p:sp>
        <p:nvSpPr>
          <p:cNvPr id="4" name="Slide Number Placeholder 3"/>
          <p:cNvSpPr>
            <a:spLocks noGrp="1"/>
          </p:cNvSpPr>
          <p:nvPr>
            <p:ph type="sldNum" sz="quarter" idx="5"/>
          </p:nvPr>
        </p:nvSpPr>
        <p:spPr/>
        <p:txBody>
          <a:bodyPr/>
          <a:lstStyle/>
          <a:p>
            <a:fld id="{8F2D93CD-880B-44AE-9802-92648731BE6F}" type="slidenum">
              <a:rPr lang="en-AU" smtClean="0"/>
              <a:t>6</a:t>
            </a:fld>
            <a:endParaRPr lang="en-AU"/>
          </a:p>
        </p:txBody>
      </p:sp>
    </p:spTree>
    <p:extLst>
      <p:ext uri="{BB962C8B-B14F-4D97-AF65-F5344CB8AC3E}">
        <p14:creationId xmlns:p14="http://schemas.microsoft.com/office/powerpoint/2010/main" val="381972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9074-FED6-F93D-A735-4E24FD6DE1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8232569-C317-9FE5-B509-0ED7A30663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A3EF71C-A659-3C51-150F-2743CB365CED}"/>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5" name="Footer Placeholder 4">
            <a:extLst>
              <a:ext uri="{FF2B5EF4-FFF2-40B4-BE49-F238E27FC236}">
                <a16:creationId xmlns:a16="http://schemas.microsoft.com/office/drawing/2014/main" id="{33701FBF-4008-C87B-AE00-914FB5A286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F73FF8-E8AB-B857-B6F1-CE058276F8A9}"/>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125061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071D-7BE6-C37E-31A2-CD943D174D4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F825751-D06D-DA4F-F699-E176B46AE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256D3F-4D5D-15EF-2885-EF9BA980EA24}"/>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5" name="Footer Placeholder 4">
            <a:extLst>
              <a:ext uri="{FF2B5EF4-FFF2-40B4-BE49-F238E27FC236}">
                <a16:creationId xmlns:a16="http://schemas.microsoft.com/office/drawing/2014/main" id="{9E294A50-6F10-13D2-FD07-51D49D43F39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11AC6C-ECAB-27E2-2F81-10D80ADA1546}"/>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10177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B5028-81D0-3471-9820-644A51A2D3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5282BC-C7FD-10BC-9005-B8CFDFEEE6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BF0EEB-3193-711A-F9A4-B7C37B0F0F1D}"/>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5" name="Footer Placeholder 4">
            <a:extLst>
              <a:ext uri="{FF2B5EF4-FFF2-40B4-BE49-F238E27FC236}">
                <a16:creationId xmlns:a16="http://schemas.microsoft.com/office/drawing/2014/main" id="{82495218-4ACD-7D8B-83BF-788790C09B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7B9FF2E-494A-E794-E5F2-DE8C35636437}"/>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241949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3982"/>
          <a:stretch/>
        </p:blipFill>
        <p:spPr>
          <a:xfrm>
            <a:off x="9812867" y="0"/>
            <a:ext cx="2379133" cy="6858000"/>
          </a:xfrm>
          <a:prstGeom prst="rect">
            <a:avLst/>
          </a:prstGeom>
        </p:spPr>
      </p:pic>
    </p:spTree>
    <p:extLst>
      <p:ext uri="{BB962C8B-B14F-4D97-AF65-F5344CB8AC3E}">
        <p14:creationId xmlns:p14="http://schemas.microsoft.com/office/powerpoint/2010/main" val="2392713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122363"/>
            <a:ext cx="10363200" cy="2387600"/>
          </a:xfrm>
        </p:spPr>
        <p:txBody>
          <a:bodyPr anchor="b">
            <a:normAutofit/>
          </a:bodyPr>
          <a:lstStyle>
            <a:lvl1pPr algn="ctr">
              <a:defRPr lang="en-US" sz="4400" b="1" kern="1200" dirty="0">
                <a:solidFill>
                  <a:srgbClr val="002060"/>
                </a:solidFill>
                <a:latin typeface="+mn-lt"/>
                <a:ea typeface="+mj-ea"/>
                <a:cs typeface="+mj-cs"/>
              </a:defRPr>
            </a:lvl1pPr>
          </a:lstStyle>
          <a:p>
            <a:r>
              <a:rPr lang="en-US"/>
              <a:t>Presentation Title</a:t>
            </a:r>
          </a:p>
        </p:txBody>
      </p:sp>
      <p:sp>
        <p:nvSpPr>
          <p:cNvPr id="3" name="Subtitle 2"/>
          <p:cNvSpPr>
            <a:spLocks noGrp="1"/>
          </p:cNvSpPr>
          <p:nvPr>
            <p:ph type="subTitle" idx="1" hasCustomPrompt="1"/>
          </p:nvPr>
        </p:nvSpPr>
        <p:spPr>
          <a:xfrm>
            <a:off x="1524000" y="6184231"/>
            <a:ext cx="9144000" cy="457200"/>
          </a:xfrm>
        </p:spPr>
        <p:txBody>
          <a:bodyPr>
            <a:noAutofit/>
          </a:bodyPr>
          <a:lstStyle>
            <a:lvl1pPr marL="0" indent="0" algn="ctr">
              <a:buNone/>
              <a:defRPr sz="3200" b="1" i="1" baseline="0">
                <a:solidFill>
                  <a:srgbClr val="079BD7"/>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Building local pathways for better care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937" y="117266"/>
            <a:ext cx="4755099" cy="1494966"/>
          </a:xfrm>
          <a:prstGeom prst="rect">
            <a:avLst/>
          </a:prstGeom>
        </p:spPr>
      </p:pic>
    </p:spTree>
    <p:extLst>
      <p:ext uri="{BB962C8B-B14F-4D97-AF65-F5344CB8AC3E}">
        <p14:creationId xmlns:p14="http://schemas.microsoft.com/office/powerpoint/2010/main" val="411089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54A36AB5-AE99-C04F-8224-D01524646C0E}"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C6BF-10E9-3A47-A116-BC33A944D312}" type="slidenum">
              <a:rPr lang="en-US" smtClean="0"/>
              <a:t>‹#›</a:t>
            </a:fld>
            <a:endParaRPr lang="en-US"/>
          </a:p>
        </p:txBody>
      </p:sp>
      <p:sp>
        <p:nvSpPr>
          <p:cNvPr id="10" name="Title 1"/>
          <p:cNvSpPr>
            <a:spLocks noGrp="1"/>
          </p:cNvSpPr>
          <p:nvPr>
            <p:ph type="title" idx="4294967295"/>
          </p:nvPr>
        </p:nvSpPr>
        <p:spPr>
          <a:xfrm>
            <a:off x="838200" y="365127"/>
            <a:ext cx="10515600" cy="1325563"/>
          </a:xfrm>
        </p:spPr>
        <p:txBody>
          <a:bodyPr/>
          <a:lstStyle/>
          <a:p>
            <a:r>
              <a:rPr lang="en-US" b="1">
                <a:solidFill>
                  <a:schemeClr val="bg1"/>
                </a:solidFill>
                <a:latin typeface="+mn-lt"/>
              </a:rPr>
              <a:t>Heading can run</a:t>
            </a:r>
            <a:br>
              <a:rPr lang="en-US" b="1">
                <a:solidFill>
                  <a:schemeClr val="bg1"/>
                </a:solidFill>
                <a:latin typeface="+mn-lt"/>
              </a:rPr>
            </a:br>
            <a:r>
              <a:rPr lang="en-US" b="1">
                <a:solidFill>
                  <a:schemeClr val="bg1"/>
                </a:solidFill>
                <a:latin typeface="+mn-lt"/>
              </a:rPr>
              <a:t>over two lines if needed</a:t>
            </a:r>
          </a:p>
        </p:txBody>
      </p:sp>
      <p:sp>
        <p:nvSpPr>
          <p:cNvPr id="11" name="Content Placeholder 2"/>
          <p:cNvSpPr>
            <a:spLocks noGrp="1"/>
          </p:cNvSpPr>
          <p:nvPr>
            <p:ph idx="4294967295"/>
          </p:nvPr>
        </p:nvSpPr>
        <p:spPr>
          <a:xfrm>
            <a:off x="838200" y="2205552"/>
            <a:ext cx="10515600" cy="4351338"/>
          </a:xfrm>
        </p:spPr>
        <p:txBody>
          <a:bodyPr/>
          <a:lstStyle/>
          <a:p>
            <a:r>
              <a:rPr lang="en-US">
                <a:solidFill>
                  <a:schemeClr val="bg1"/>
                </a:solidFill>
              </a:rPr>
              <a:t>Add body copy from here</a:t>
            </a:r>
          </a:p>
        </p:txBody>
      </p:sp>
    </p:spTree>
    <p:extLst>
      <p:ext uri="{BB962C8B-B14F-4D97-AF65-F5344CB8AC3E}">
        <p14:creationId xmlns:p14="http://schemas.microsoft.com/office/powerpoint/2010/main" val="706077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txBox="1">
            <a:spLocks/>
          </p:cNvSpPr>
          <p:nvPr userDrawn="1"/>
        </p:nvSpPr>
        <p:spPr>
          <a:xfrm>
            <a:off x="838200" y="239841"/>
            <a:ext cx="10515600" cy="9871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000" b="1">
              <a:solidFill>
                <a:schemeClr val="bg1"/>
              </a:solidFill>
              <a:latin typeface="+mn-lt"/>
            </a:endParaRPr>
          </a:p>
        </p:txBody>
      </p:sp>
      <p:sp>
        <p:nvSpPr>
          <p:cNvPr id="10" name="Content Placeholder 2"/>
          <p:cNvSpPr>
            <a:spLocks noGrp="1"/>
          </p:cNvSpPr>
          <p:nvPr>
            <p:ph idx="1"/>
          </p:nvPr>
        </p:nvSpPr>
        <p:spPr>
          <a:xfrm>
            <a:off x="838200" y="1825625"/>
            <a:ext cx="10515600" cy="4351338"/>
          </a:xfrm>
        </p:spPr>
        <p:txBody>
          <a:bodyPr/>
          <a:lstStyle/>
          <a:p>
            <a:r>
              <a:rPr lang="en-US">
                <a:solidFill>
                  <a:srgbClr val="002060"/>
                </a:solidFill>
              </a:rPr>
              <a:t>Add body copy here</a:t>
            </a:r>
          </a:p>
        </p:txBody>
      </p:sp>
      <p:sp>
        <p:nvSpPr>
          <p:cNvPr id="5" name="Title 1"/>
          <p:cNvSpPr>
            <a:spLocks noGrp="1"/>
          </p:cNvSpPr>
          <p:nvPr>
            <p:ph type="title" idx="4294967295"/>
          </p:nvPr>
        </p:nvSpPr>
        <p:spPr>
          <a:xfrm>
            <a:off x="838200" y="365127"/>
            <a:ext cx="10515600" cy="861871"/>
          </a:xfrm>
        </p:spPr>
        <p:txBody>
          <a:bodyPr>
            <a:normAutofit/>
          </a:bodyPr>
          <a:lstStyle>
            <a:lvl1pPr>
              <a:defRPr sz="3600">
                <a:solidFill>
                  <a:schemeClr val="bg1"/>
                </a:solidFill>
              </a:defRPr>
            </a:lvl1pPr>
          </a:lstStyle>
          <a:p>
            <a:endParaRPr lang="en-US" b="1">
              <a:solidFill>
                <a:schemeClr val="bg1"/>
              </a:solidFill>
              <a:latin typeface="+mn-lt"/>
            </a:endParaRPr>
          </a:p>
        </p:txBody>
      </p:sp>
    </p:spTree>
    <p:extLst>
      <p:ext uri="{BB962C8B-B14F-4D97-AF65-F5344CB8AC3E}">
        <p14:creationId xmlns:p14="http://schemas.microsoft.com/office/powerpoint/2010/main" val="216501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838200" y="365127"/>
            <a:ext cx="10515600" cy="1325563"/>
          </a:xfrm>
        </p:spPr>
        <p:txBody>
          <a:bodyPr/>
          <a:lstStyle/>
          <a:p>
            <a:r>
              <a:rPr lang="en-US" b="1">
                <a:solidFill>
                  <a:schemeClr val="bg1"/>
                </a:solidFill>
                <a:latin typeface="+mn-lt"/>
              </a:rPr>
              <a:t>Heading can run</a:t>
            </a:r>
            <a:br>
              <a:rPr lang="en-US" b="1">
                <a:solidFill>
                  <a:schemeClr val="bg1"/>
                </a:solidFill>
                <a:latin typeface="+mn-lt"/>
              </a:rPr>
            </a:br>
            <a:r>
              <a:rPr lang="en-US" b="1">
                <a:solidFill>
                  <a:schemeClr val="bg1"/>
                </a:solidFill>
                <a:latin typeface="+mn-lt"/>
              </a:rPr>
              <a:t>over two lines if needed</a:t>
            </a:r>
          </a:p>
        </p:txBody>
      </p:sp>
      <p:sp>
        <p:nvSpPr>
          <p:cNvPr id="15" name="Content Placeholder 2"/>
          <p:cNvSpPr>
            <a:spLocks noGrp="1"/>
          </p:cNvSpPr>
          <p:nvPr>
            <p:ph idx="1"/>
          </p:nvPr>
        </p:nvSpPr>
        <p:spPr>
          <a:xfrm>
            <a:off x="838200" y="2205552"/>
            <a:ext cx="10515600" cy="4351338"/>
          </a:xfrm>
        </p:spPr>
        <p:txBody>
          <a:bodyPr/>
          <a:lstStyle/>
          <a:p>
            <a:r>
              <a:rPr lang="en-US">
                <a:solidFill>
                  <a:schemeClr val="bg1"/>
                </a:solidFill>
              </a:rPr>
              <a:t>Add body copy from here</a:t>
            </a:r>
          </a:p>
        </p:txBody>
      </p:sp>
    </p:spTree>
    <p:extLst>
      <p:ext uri="{BB962C8B-B14F-4D97-AF65-F5344CB8AC3E}">
        <p14:creationId xmlns:p14="http://schemas.microsoft.com/office/powerpoint/2010/main" val="1895188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userDrawn="1"/>
        </p:nvSpPr>
        <p:spPr>
          <a:xfrm>
            <a:off x="838200" y="239841"/>
            <a:ext cx="10515600" cy="9871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000" b="1">
              <a:solidFill>
                <a:schemeClr val="bg1"/>
              </a:solidFill>
              <a:latin typeface="+mn-lt"/>
            </a:endParaRPr>
          </a:p>
        </p:txBody>
      </p:sp>
      <p:sp>
        <p:nvSpPr>
          <p:cNvPr id="8" name="Content Placeholder 2"/>
          <p:cNvSpPr>
            <a:spLocks noGrp="1"/>
          </p:cNvSpPr>
          <p:nvPr>
            <p:ph idx="1"/>
          </p:nvPr>
        </p:nvSpPr>
        <p:spPr>
          <a:xfrm>
            <a:off x="838200" y="1825625"/>
            <a:ext cx="10515600" cy="4351338"/>
          </a:xfrm>
        </p:spPr>
        <p:txBody>
          <a:bodyPr/>
          <a:lstStyle>
            <a:lvl1pPr>
              <a:defRPr>
                <a:solidFill>
                  <a:srgbClr val="003E6A"/>
                </a:solidFill>
              </a:defRPr>
            </a:lvl1pPr>
          </a:lstStyle>
          <a:p>
            <a:r>
              <a:rPr lang="en-US">
                <a:solidFill>
                  <a:srgbClr val="002060"/>
                </a:solidFill>
              </a:rPr>
              <a:t>Add body copy here</a:t>
            </a:r>
          </a:p>
        </p:txBody>
      </p:sp>
      <p:sp>
        <p:nvSpPr>
          <p:cNvPr id="5" name="Title 1"/>
          <p:cNvSpPr>
            <a:spLocks noGrp="1"/>
          </p:cNvSpPr>
          <p:nvPr>
            <p:ph type="title" idx="4294967295"/>
          </p:nvPr>
        </p:nvSpPr>
        <p:spPr>
          <a:xfrm>
            <a:off x="838200" y="365127"/>
            <a:ext cx="10515600" cy="861871"/>
          </a:xfrm>
        </p:spPr>
        <p:txBody>
          <a:bodyPr>
            <a:normAutofit/>
          </a:bodyPr>
          <a:lstStyle>
            <a:lvl1pPr>
              <a:defRPr sz="4400" b="0">
                <a:solidFill>
                  <a:schemeClr val="bg1"/>
                </a:solidFill>
                <a:latin typeface="+mn-lt"/>
              </a:defRPr>
            </a:lvl1pPr>
          </a:lstStyle>
          <a:p>
            <a:endParaRPr lang="en-US" b="1">
              <a:solidFill>
                <a:schemeClr val="bg1"/>
              </a:solidFill>
              <a:latin typeface="+mn-lt"/>
            </a:endParaRPr>
          </a:p>
        </p:txBody>
      </p:sp>
    </p:spTree>
    <p:extLst>
      <p:ext uri="{BB962C8B-B14F-4D97-AF65-F5344CB8AC3E}">
        <p14:creationId xmlns:p14="http://schemas.microsoft.com/office/powerpoint/2010/main" val="1674339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title"/>
          </p:nvPr>
        </p:nvSpPr>
        <p:spPr>
          <a:xfrm>
            <a:off x="838200" y="365127"/>
            <a:ext cx="10515600" cy="1325563"/>
          </a:xfrm>
        </p:spPr>
        <p:txBody>
          <a:bodyPr/>
          <a:lstStyle/>
          <a:p>
            <a:r>
              <a:rPr lang="en-US" b="1">
                <a:solidFill>
                  <a:schemeClr val="bg1"/>
                </a:solidFill>
                <a:latin typeface="+mn-lt"/>
              </a:rPr>
              <a:t>Heading can run</a:t>
            </a:r>
            <a:br>
              <a:rPr lang="en-US" b="1">
                <a:solidFill>
                  <a:schemeClr val="bg1"/>
                </a:solidFill>
                <a:latin typeface="+mn-lt"/>
              </a:rPr>
            </a:br>
            <a:r>
              <a:rPr lang="en-US" b="1">
                <a:solidFill>
                  <a:schemeClr val="bg1"/>
                </a:solidFill>
                <a:latin typeface="+mn-lt"/>
              </a:rPr>
              <a:t>over two lines if needed</a:t>
            </a:r>
          </a:p>
        </p:txBody>
      </p:sp>
      <p:sp>
        <p:nvSpPr>
          <p:cNvPr id="7" name="Content Placeholder 2"/>
          <p:cNvSpPr>
            <a:spLocks noGrp="1"/>
          </p:cNvSpPr>
          <p:nvPr>
            <p:ph idx="1"/>
          </p:nvPr>
        </p:nvSpPr>
        <p:spPr>
          <a:xfrm>
            <a:off x="838200" y="2205552"/>
            <a:ext cx="10515600" cy="4351338"/>
          </a:xfrm>
        </p:spPr>
        <p:txBody>
          <a:bodyPr/>
          <a:lstStyle/>
          <a:p>
            <a:r>
              <a:rPr lang="en-US">
                <a:solidFill>
                  <a:schemeClr val="bg1"/>
                </a:solidFill>
              </a:rPr>
              <a:t>Add body copy from here</a:t>
            </a:r>
          </a:p>
        </p:txBody>
      </p:sp>
    </p:spTree>
    <p:extLst>
      <p:ext uri="{BB962C8B-B14F-4D97-AF65-F5344CB8AC3E}">
        <p14:creationId xmlns:p14="http://schemas.microsoft.com/office/powerpoint/2010/main" val="1344677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9008533" y="0"/>
            <a:ext cx="3183467" cy="6858000"/>
          </a:xfrm>
          <a:prstGeom prst="rect">
            <a:avLst/>
          </a:prstGeom>
        </p:spPr>
      </p:pic>
      <p:sp>
        <p:nvSpPr>
          <p:cNvPr id="11" name="Content Placeholder 2"/>
          <p:cNvSpPr>
            <a:spLocks noGrp="1"/>
          </p:cNvSpPr>
          <p:nvPr>
            <p:ph idx="1"/>
          </p:nvPr>
        </p:nvSpPr>
        <p:spPr>
          <a:xfrm>
            <a:off x="9180945" y="1163782"/>
            <a:ext cx="2817092" cy="5013181"/>
          </a:xfrm>
        </p:spPr>
        <p:txBody>
          <a:bodyPr>
            <a:normAutofit/>
          </a:bodyPr>
          <a:lstStyle>
            <a:lvl1pPr marL="0" indent="0">
              <a:buNone/>
              <a:defRPr/>
            </a:lvl1pPr>
          </a:lstStyle>
          <a:p>
            <a:pPr marL="0" indent="0">
              <a:buNone/>
            </a:pPr>
            <a:r>
              <a:rPr lang="en-US" sz="2400">
                <a:solidFill>
                  <a:schemeClr val="bg1"/>
                </a:solidFill>
              </a:rPr>
              <a:t>Add a photo caption down the side</a:t>
            </a:r>
          </a:p>
        </p:txBody>
      </p:sp>
    </p:spTree>
    <p:extLst>
      <p:ext uri="{BB962C8B-B14F-4D97-AF65-F5344CB8AC3E}">
        <p14:creationId xmlns:p14="http://schemas.microsoft.com/office/powerpoint/2010/main" val="179210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916D-9662-08AC-268E-F5A3F089ED3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6C21BBB-4190-AC3E-3BE8-6AB237D3D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F4643B8-4C8A-E3FC-FD67-7F308B379479}"/>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5" name="Footer Placeholder 4">
            <a:extLst>
              <a:ext uri="{FF2B5EF4-FFF2-40B4-BE49-F238E27FC236}">
                <a16:creationId xmlns:a16="http://schemas.microsoft.com/office/drawing/2014/main" id="{68516F6B-81BF-38C7-3980-9D7678CA65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E75394-D751-1061-65B2-18A6497940FF}"/>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360831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2"/>
          <p:cNvSpPr>
            <a:spLocks noGrp="1"/>
          </p:cNvSpPr>
          <p:nvPr>
            <p:ph idx="4294967295"/>
          </p:nvPr>
        </p:nvSpPr>
        <p:spPr>
          <a:xfrm>
            <a:off x="9180945" y="1180716"/>
            <a:ext cx="2817092" cy="5013181"/>
          </a:xfrm>
        </p:spPr>
        <p:txBody>
          <a:bodyPr>
            <a:normAutofit/>
          </a:bodyPr>
          <a:lstStyle>
            <a:lvl1pPr marL="0" indent="0">
              <a:buNone/>
              <a:defRPr/>
            </a:lvl1pPr>
          </a:lstStyle>
          <a:p>
            <a:pPr marL="0" indent="0">
              <a:buNone/>
            </a:pPr>
            <a:r>
              <a:rPr lang="en-US" sz="2400">
                <a:solidFill>
                  <a:schemeClr val="bg1"/>
                </a:solidFill>
              </a:rPr>
              <a:t>Add a photo caption down the side</a:t>
            </a:r>
          </a:p>
        </p:txBody>
      </p:sp>
    </p:spTree>
    <p:extLst>
      <p:ext uri="{BB962C8B-B14F-4D97-AF65-F5344CB8AC3E}">
        <p14:creationId xmlns:p14="http://schemas.microsoft.com/office/powerpoint/2010/main" val="3262292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9019822" y="0"/>
            <a:ext cx="3172177" cy="6858000"/>
          </a:xfrm>
          <a:prstGeom prst="rect">
            <a:avLst/>
          </a:prstGeom>
        </p:spPr>
      </p:pic>
      <p:sp>
        <p:nvSpPr>
          <p:cNvPr id="4" name="Content Placeholder 2"/>
          <p:cNvSpPr>
            <a:spLocks noGrp="1"/>
          </p:cNvSpPr>
          <p:nvPr>
            <p:ph idx="1"/>
          </p:nvPr>
        </p:nvSpPr>
        <p:spPr>
          <a:xfrm>
            <a:off x="9180945" y="1163782"/>
            <a:ext cx="2817092" cy="5013181"/>
          </a:xfrm>
        </p:spPr>
        <p:txBody>
          <a:bodyPr>
            <a:normAutofit/>
          </a:bodyPr>
          <a:lstStyle>
            <a:lvl1pPr marL="0" indent="0">
              <a:buNone/>
              <a:defRPr/>
            </a:lvl1pPr>
          </a:lstStyle>
          <a:p>
            <a:pPr marL="0" indent="0">
              <a:buNone/>
            </a:pPr>
            <a:r>
              <a:rPr lang="en-US" sz="2400">
                <a:solidFill>
                  <a:schemeClr val="bg1"/>
                </a:solidFill>
              </a:rPr>
              <a:t>Add a photo caption down the side</a:t>
            </a:r>
          </a:p>
        </p:txBody>
      </p:sp>
    </p:spTree>
    <p:extLst>
      <p:ext uri="{BB962C8B-B14F-4D97-AF65-F5344CB8AC3E}">
        <p14:creationId xmlns:p14="http://schemas.microsoft.com/office/powerpoint/2010/main" val="69689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859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898301" y="3198968"/>
            <a:ext cx="10515600" cy="1325563"/>
          </a:xfrm>
        </p:spPr>
        <p:txBody>
          <a:bodyPr>
            <a:normAutofit/>
          </a:bodyPr>
          <a:lstStyle/>
          <a:p>
            <a:pPr algn="ctr"/>
            <a:r>
              <a:rPr lang="en-US" sz="3200" b="1">
                <a:solidFill>
                  <a:srgbClr val="002060"/>
                </a:solidFill>
                <a:latin typeface="+mn-lt"/>
              </a:rPr>
              <a:t>Presenter: name</a:t>
            </a:r>
            <a:br>
              <a:rPr lang="en-US" sz="3200" b="1">
                <a:solidFill>
                  <a:srgbClr val="002060"/>
                </a:solidFill>
                <a:latin typeface="+mn-lt"/>
              </a:rPr>
            </a:br>
            <a:r>
              <a:rPr lang="en-US" sz="3200">
                <a:solidFill>
                  <a:srgbClr val="002060"/>
                </a:solidFill>
                <a:latin typeface="+mn-lt"/>
              </a:rPr>
              <a:t>Contact:</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340" y="117766"/>
            <a:ext cx="5139016" cy="1627909"/>
          </a:xfrm>
          <a:prstGeom prst="rect">
            <a:avLst/>
          </a:prstGeom>
        </p:spPr>
      </p:pic>
    </p:spTree>
    <p:extLst>
      <p:ext uri="{BB962C8B-B14F-4D97-AF65-F5344CB8AC3E}">
        <p14:creationId xmlns:p14="http://schemas.microsoft.com/office/powerpoint/2010/main" val="2923491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txBox="1">
            <a:spLocks/>
          </p:cNvSpPr>
          <p:nvPr userDrawn="1"/>
        </p:nvSpPr>
        <p:spPr>
          <a:xfrm>
            <a:off x="838200" y="239841"/>
            <a:ext cx="10515600" cy="9871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000" b="1">
              <a:solidFill>
                <a:schemeClr val="bg1"/>
              </a:solidFill>
              <a:latin typeface="+mn-lt"/>
            </a:endParaRPr>
          </a:p>
        </p:txBody>
      </p:sp>
      <p:sp>
        <p:nvSpPr>
          <p:cNvPr id="10" name="Content Placeholder 2"/>
          <p:cNvSpPr>
            <a:spLocks noGrp="1"/>
          </p:cNvSpPr>
          <p:nvPr>
            <p:ph idx="1"/>
          </p:nvPr>
        </p:nvSpPr>
        <p:spPr>
          <a:xfrm>
            <a:off x="838200" y="1825625"/>
            <a:ext cx="10515600" cy="4351338"/>
          </a:xfrm>
          <a:prstGeom prst="rect">
            <a:avLst/>
          </a:prstGeom>
        </p:spPr>
        <p:txBody>
          <a:bodyPr/>
          <a:lstStyle>
            <a:lvl1pPr>
              <a:defRPr>
                <a:solidFill>
                  <a:srgbClr val="003E6A"/>
                </a:solidFill>
              </a:defRPr>
            </a:lvl1pPr>
          </a:lstStyle>
          <a:p>
            <a:r>
              <a:rPr lang="en-US">
                <a:solidFill>
                  <a:srgbClr val="002060"/>
                </a:solidFill>
              </a:rPr>
              <a:t>Add body copy here</a:t>
            </a:r>
          </a:p>
        </p:txBody>
      </p:sp>
      <p:sp>
        <p:nvSpPr>
          <p:cNvPr id="5" name="Title 1"/>
          <p:cNvSpPr>
            <a:spLocks noGrp="1"/>
          </p:cNvSpPr>
          <p:nvPr>
            <p:ph type="title" hasCustomPrompt="1"/>
          </p:nvPr>
        </p:nvSpPr>
        <p:spPr>
          <a:xfrm>
            <a:off x="838200" y="458416"/>
            <a:ext cx="10515600" cy="692710"/>
          </a:xfrm>
          <a:prstGeom prst="rect">
            <a:avLst/>
          </a:prstGeom>
        </p:spPr>
        <p:txBody>
          <a:bodyPr/>
          <a:lstStyle>
            <a:lvl1pPr>
              <a:defRPr b="1">
                <a:solidFill>
                  <a:schemeClr val="bg1"/>
                </a:solidFill>
                <a:latin typeface="Calibri" panose="020F0502020204030204" pitchFamily="34" charset="0"/>
                <a:cs typeface="Calibri" panose="020F0502020204030204" pitchFamily="34" charset="0"/>
              </a:defRPr>
            </a:lvl1pPr>
          </a:lstStyle>
          <a:p>
            <a:r>
              <a:rPr lang="en-US"/>
              <a:t>Title</a:t>
            </a:r>
            <a:endParaRPr lang="en-AU"/>
          </a:p>
        </p:txBody>
      </p:sp>
    </p:spTree>
    <p:extLst>
      <p:ext uri="{BB962C8B-B14F-4D97-AF65-F5344CB8AC3E}">
        <p14:creationId xmlns:p14="http://schemas.microsoft.com/office/powerpoint/2010/main" val="3887474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EAA13-82F6-4849-97A8-E694A6EFB650}" type="datetimeFigureOut">
              <a:rPr lang="en-AU" smtClean="0"/>
              <a:t>25/07/2024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2B37ABB-1301-499F-848E-F67D40A76387}" type="slidenum">
              <a:rPr lang="en-AU" smtClean="0"/>
              <a:t>‹#›</a:t>
            </a:fld>
            <a:endParaRPr lang="en-AU"/>
          </a:p>
        </p:txBody>
      </p:sp>
      <p:pic>
        <p:nvPicPr>
          <p:cNvPr id="5" name="Picture 4">
            <a:extLst>
              <a:ext uri="{FF2B5EF4-FFF2-40B4-BE49-F238E27FC236}">
                <a16:creationId xmlns:a16="http://schemas.microsoft.com/office/drawing/2014/main" id="{50347F2D-ED5B-4EE6-811B-53FD1574C5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453" y="117266"/>
            <a:ext cx="1895629" cy="794628"/>
          </a:xfrm>
          <a:prstGeom prst="rect">
            <a:avLst/>
          </a:prstGeom>
        </p:spPr>
      </p:pic>
    </p:spTree>
    <p:extLst>
      <p:ext uri="{BB962C8B-B14F-4D97-AF65-F5344CB8AC3E}">
        <p14:creationId xmlns:p14="http://schemas.microsoft.com/office/powerpoint/2010/main" val="70240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B9BA-1D25-DA09-562E-5DAAA76390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280FBB4-CED8-43C9-CE28-A19049EDD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87AED8-5A32-894A-A7AA-09D32EF849AA}"/>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5" name="Footer Placeholder 4">
            <a:extLst>
              <a:ext uri="{FF2B5EF4-FFF2-40B4-BE49-F238E27FC236}">
                <a16:creationId xmlns:a16="http://schemas.microsoft.com/office/drawing/2014/main" id="{D8190ABC-59D9-40A2-8827-247E11CC99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685B0F-ABE7-F59C-5B97-E4B4D493C35E}"/>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94677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628C-EE75-C483-E861-19B0CB9163D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4ECF1D-96D6-753B-BC8C-715D0F741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84FAAF9-BCFF-3D60-2CD0-11DEFD9EB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81A8E57-6ACA-3A5C-FCDB-009E47B14751}"/>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6" name="Footer Placeholder 5">
            <a:extLst>
              <a:ext uri="{FF2B5EF4-FFF2-40B4-BE49-F238E27FC236}">
                <a16:creationId xmlns:a16="http://schemas.microsoft.com/office/drawing/2014/main" id="{737A55C7-023E-11D2-3007-277AC9D0EB0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42ECB6E-AE5B-C9EB-26A0-3F12BFF4C36C}"/>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96794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E941-C031-500C-BBFE-A086921E180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C88266-E064-0C44-C5FE-FA0D050AD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B19653-25FE-EC09-4F12-B20502BA6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957836E-9EB2-A4B3-E79F-69905B07B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9F5F0-997A-432E-C72B-58EBBF6A5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9D6BD08-4BFD-F6CD-CCD2-054B95AF00C4}"/>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8" name="Footer Placeholder 7">
            <a:extLst>
              <a:ext uri="{FF2B5EF4-FFF2-40B4-BE49-F238E27FC236}">
                <a16:creationId xmlns:a16="http://schemas.microsoft.com/office/drawing/2014/main" id="{8F1AD7C6-EAD3-EECF-2E57-7A889B24EBC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05C639E-B4BB-BAF2-C54D-07874ECCEB95}"/>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67447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0FEF-1FF5-C303-F186-26FAC851775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6257BD9-46F9-7847-F415-DA095A7A43F3}"/>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4" name="Footer Placeholder 3">
            <a:extLst>
              <a:ext uri="{FF2B5EF4-FFF2-40B4-BE49-F238E27FC236}">
                <a16:creationId xmlns:a16="http://schemas.microsoft.com/office/drawing/2014/main" id="{7C3513AC-53C9-C096-0AE8-27079C1D8D9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76F077A-A33A-5528-A8F6-C59EB5B207C4}"/>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194547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9A3FD-15AD-2DBC-AE0B-39A0C1F2CA7A}"/>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3" name="Footer Placeholder 2">
            <a:extLst>
              <a:ext uri="{FF2B5EF4-FFF2-40B4-BE49-F238E27FC236}">
                <a16:creationId xmlns:a16="http://schemas.microsoft.com/office/drawing/2014/main" id="{351C8E2A-AB68-C26D-693C-F54BC8FCE8A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3B4753E-24CF-1BA2-1D43-E49599E35C44}"/>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393896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225F-8EDE-2264-551A-8CA9E604D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0DD55DC-5C36-7EA4-ECC0-962EA4CD1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C57D81A-A2BF-EA46-F808-DB3665CB7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EA7F4-FDC3-FA77-4342-BD65C516D78C}"/>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6" name="Footer Placeholder 5">
            <a:extLst>
              <a:ext uri="{FF2B5EF4-FFF2-40B4-BE49-F238E27FC236}">
                <a16:creationId xmlns:a16="http://schemas.microsoft.com/office/drawing/2014/main" id="{047C280A-70CF-CFF5-1799-4A226A398A2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9D78601-5EBD-EB54-2384-6E1C773EE0DA}"/>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2824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E878-F6B8-355B-511A-4334292EE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0FBFB1F-7245-2C1E-C9C3-E0A6806E74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219A04E-BE2C-E383-61E9-5B7516900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846C2-EBF9-5FB2-0768-74AEF41C0A31}"/>
              </a:ext>
            </a:extLst>
          </p:cNvPr>
          <p:cNvSpPr>
            <a:spLocks noGrp="1"/>
          </p:cNvSpPr>
          <p:nvPr>
            <p:ph type="dt" sz="half" idx="10"/>
          </p:nvPr>
        </p:nvSpPr>
        <p:spPr/>
        <p:txBody>
          <a:bodyPr/>
          <a:lstStyle/>
          <a:p>
            <a:fld id="{865FA270-DC02-4E2C-94D8-B88B55995631}" type="datetimeFigureOut">
              <a:rPr lang="en-AU" smtClean="0"/>
              <a:t>25/07/2024</a:t>
            </a:fld>
            <a:endParaRPr lang="en-AU"/>
          </a:p>
        </p:txBody>
      </p:sp>
      <p:sp>
        <p:nvSpPr>
          <p:cNvPr id="6" name="Footer Placeholder 5">
            <a:extLst>
              <a:ext uri="{FF2B5EF4-FFF2-40B4-BE49-F238E27FC236}">
                <a16:creationId xmlns:a16="http://schemas.microsoft.com/office/drawing/2014/main" id="{D46FA494-9441-B62B-620C-886D348923D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EB6546B-489E-ECEA-F566-C4AB960EC87F}"/>
              </a:ext>
            </a:extLst>
          </p:cNvPr>
          <p:cNvSpPr>
            <a:spLocks noGrp="1"/>
          </p:cNvSpPr>
          <p:nvPr>
            <p:ph type="sldNum" sz="quarter" idx="12"/>
          </p:nvPr>
        </p:nvSpPr>
        <p:spPr/>
        <p:txBody>
          <a:bodyPr/>
          <a:lstStyle/>
          <a:p>
            <a:fld id="{C4CE4A5A-8EBE-470E-B835-706FA07452A3}" type="slidenum">
              <a:rPr lang="en-AU" smtClean="0"/>
              <a:t>‹#›</a:t>
            </a:fld>
            <a:endParaRPr lang="en-AU"/>
          </a:p>
        </p:txBody>
      </p:sp>
    </p:spTree>
    <p:extLst>
      <p:ext uri="{BB962C8B-B14F-4D97-AF65-F5344CB8AC3E}">
        <p14:creationId xmlns:p14="http://schemas.microsoft.com/office/powerpoint/2010/main" val="404576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337A09-5969-9E65-660C-60444F323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D40E871-120E-CB7D-399B-3A9E74E0E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3E2640-8C89-4481-6F78-4FF86C4C5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FA270-DC02-4E2C-94D8-B88B55995631}" type="datetimeFigureOut">
              <a:rPr lang="en-AU" smtClean="0"/>
              <a:t>25/07/2024</a:t>
            </a:fld>
            <a:endParaRPr lang="en-AU"/>
          </a:p>
        </p:txBody>
      </p:sp>
      <p:sp>
        <p:nvSpPr>
          <p:cNvPr id="5" name="Footer Placeholder 4">
            <a:extLst>
              <a:ext uri="{FF2B5EF4-FFF2-40B4-BE49-F238E27FC236}">
                <a16:creationId xmlns:a16="http://schemas.microsoft.com/office/drawing/2014/main" id="{981C15BA-0B01-D11C-39D2-8F3FADFE58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B11FBD0-9787-9410-0AC2-C94E23550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E4A5A-8EBE-470E-B835-706FA07452A3}" type="slidenum">
              <a:rPr lang="en-AU" smtClean="0"/>
              <a:t>‹#›</a:t>
            </a:fld>
            <a:endParaRPr lang="en-AU"/>
          </a:p>
        </p:txBody>
      </p:sp>
    </p:spTree>
    <p:extLst>
      <p:ext uri="{BB962C8B-B14F-4D97-AF65-F5344CB8AC3E}">
        <p14:creationId xmlns:p14="http://schemas.microsoft.com/office/powerpoint/2010/main" val="3512977239"/>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36AB5-AE99-C04F-8224-D01524646C0E}" type="datetimeFigureOut">
              <a:rPr lang="en-US" smtClean="0"/>
              <a:t>7/25/2024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3C6BF-10E9-3A47-A116-BC33A944D312}" type="slidenum">
              <a:rPr lang="en-US" smtClean="0"/>
              <a:t>‹#›</a:t>
            </a:fld>
            <a:endParaRPr lang="en-US"/>
          </a:p>
        </p:txBody>
      </p:sp>
    </p:spTree>
    <p:extLst>
      <p:ext uri="{BB962C8B-B14F-4D97-AF65-F5344CB8AC3E}">
        <p14:creationId xmlns:p14="http://schemas.microsoft.com/office/powerpoint/2010/main" val="22447098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s://melbourne.communityhealthpathways.org/145650.htm"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C557-FA33-8224-55E1-17DAD4FE95DE}"/>
              </a:ext>
            </a:extLst>
          </p:cNvPr>
          <p:cNvSpPr>
            <a:spLocks noGrp="1"/>
          </p:cNvSpPr>
          <p:nvPr>
            <p:ph type="ctrTitle"/>
          </p:nvPr>
        </p:nvSpPr>
        <p:spPr>
          <a:xfrm>
            <a:off x="1524000" y="2989511"/>
            <a:ext cx="9144000" cy="2387600"/>
          </a:xfrm>
        </p:spPr>
        <p:txBody>
          <a:bodyPr>
            <a:normAutofit fontScale="90000"/>
          </a:bodyPr>
          <a:lstStyle/>
          <a:p>
            <a:r>
              <a:rPr lang="en-US" sz="5300" b="1" dirty="0">
                <a:solidFill>
                  <a:srgbClr val="003F68"/>
                </a:solidFill>
                <a:latin typeface="Karla"/>
              </a:rPr>
              <a:t>Asthma and COPD overlap</a:t>
            </a:r>
            <a:br>
              <a:rPr lang="en-AU" sz="3200" dirty="0">
                <a:latin typeface="Arial" panose="020B0604020202020204" pitchFamily="34" charset="0"/>
                <a:cs typeface="Times New Roman" panose="02020603050405020304" pitchFamily="18" charset="0"/>
              </a:rPr>
            </a:br>
            <a:br>
              <a:rPr lang="en-US" sz="3200" b="1" i="1" dirty="0">
                <a:solidFill>
                  <a:schemeClr val="accent3">
                    <a:lumMod val="75000"/>
                  </a:schemeClr>
                </a:solidFill>
                <a:latin typeface="museo-slab"/>
                <a:ea typeface="+mn-ea"/>
                <a:cs typeface="+mn-cs"/>
              </a:rPr>
            </a:br>
            <a:r>
              <a:rPr lang="en-US" sz="2200" b="1" i="1" dirty="0">
                <a:solidFill>
                  <a:schemeClr val="accent6">
                    <a:lumMod val="50000"/>
                  </a:schemeClr>
                </a:solidFill>
                <a:latin typeface="museo-slab"/>
                <a:ea typeface="+mn-ea"/>
                <a:cs typeface="+mn-cs"/>
              </a:rPr>
              <a:t>1 August 2024</a:t>
            </a:r>
            <a:br>
              <a:rPr lang="en-US" sz="3200" b="1" i="1" dirty="0">
                <a:solidFill>
                  <a:schemeClr val="accent6">
                    <a:lumMod val="50000"/>
                  </a:schemeClr>
                </a:solidFill>
                <a:latin typeface="museo-slab"/>
                <a:ea typeface="+mn-ea"/>
                <a:cs typeface="+mn-cs"/>
              </a:rPr>
            </a:br>
            <a:br>
              <a:rPr lang="en-AU" sz="3200" dirty="0">
                <a:solidFill>
                  <a:schemeClr val="accent6">
                    <a:lumMod val="50000"/>
                  </a:schemeClr>
                </a:solidFill>
                <a:latin typeface="museo-slab"/>
                <a:cs typeface="Times New Roman" panose="02020603050405020304" pitchFamily="18" charset="0"/>
              </a:rPr>
            </a:br>
            <a:r>
              <a:rPr lang="en-US" sz="3200" b="1" i="1" dirty="0">
                <a:solidFill>
                  <a:schemeClr val="accent6">
                    <a:lumMod val="50000"/>
                  </a:schemeClr>
                </a:solidFill>
                <a:latin typeface="museo-slab"/>
                <a:ea typeface="+mn-ea"/>
                <a:cs typeface="+mn-cs"/>
              </a:rPr>
              <a:t>Adila Lundin – Program Officer</a:t>
            </a:r>
            <a:br>
              <a:rPr lang="en-US" sz="3200" b="1" i="1" dirty="0">
                <a:latin typeface="museo-slab"/>
                <a:ea typeface="+mn-ea"/>
                <a:cs typeface="+mn-cs"/>
              </a:rPr>
            </a:br>
            <a:endParaRPr lang="en-AU" sz="3200" dirty="0"/>
          </a:p>
        </p:txBody>
      </p:sp>
      <p:pic>
        <p:nvPicPr>
          <p:cNvPr id="4" name="Picture 3">
            <a:extLst>
              <a:ext uri="{FF2B5EF4-FFF2-40B4-BE49-F238E27FC236}">
                <a16:creationId xmlns:a16="http://schemas.microsoft.com/office/drawing/2014/main" id="{3AB59D57-4B46-7B08-9757-80839CDB6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09" y="396229"/>
            <a:ext cx="3566324" cy="1494966"/>
          </a:xfrm>
          <a:prstGeom prst="rect">
            <a:avLst/>
          </a:prstGeom>
        </p:spPr>
      </p:pic>
      <p:pic>
        <p:nvPicPr>
          <p:cNvPr id="2052" name="Picture 4">
            <a:extLst>
              <a:ext uri="{FF2B5EF4-FFF2-40B4-BE49-F238E27FC236}">
                <a16:creationId xmlns:a16="http://schemas.microsoft.com/office/drawing/2014/main" id="{49D22C27-47EF-CBB8-EC8B-6C15A8CD21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700" t="83418" r="923" b="1701"/>
          <a:stretch/>
        </p:blipFill>
        <p:spPr bwMode="auto">
          <a:xfrm>
            <a:off x="8696324" y="5693610"/>
            <a:ext cx="3105151"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6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s://image.freepik.com/free-vector/business-brainstorming-concept_23-2147506559.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97288" b="5083"/>
          <a:stretch/>
        </p:blipFill>
        <p:spPr bwMode="auto">
          <a:xfrm>
            <a:off x="79139" y="0"/>
            <a:ext cx="9812594" cy="68389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9" descr="https://image.freepik.com/free-vector/business-brainstorming-concept_23-2147506559.jpg"/>
          <p:cNvPicPr>
            <a:picLocks noChangeAspect="1" noChangeArrowheads="1"/>
          </p:cNvPicPr>
          <p:nvPr/>
        </p:nvPicPr>
        <p:blipFill rotWithShape="1">
          <a:blip r:embed="rId3">
            <a:extLst>
              <a:ext uri="{28A0092B-C50C-407E-A947-70E740481C1C}">
                <a14:useLocalDpi xmlns:a14="http://schemas.microsoft.com/office/drawing/2010/main" val="0"/>
              </a:ext>
            </a:extLst>
          </a:blip>
          <a:srcRect l="444" t="3211" r="1258" b="4934"/>
          <a:stretch/>
        </p:blipFill>
        <p:spPr bwMode="auto">
          <a:xfrm>
            <a:off x="2210380" y="1229582"/>
            <a:ext cx="5391834" cy="53092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txBox="1">
            <a:spLocks/>
          </p:cNvSpPr>
          <p:nvPr/>
        </p:nvSpPr>
        <p:spPr>
          <a:xfrm>
            <a:off x="456451" y="284867"/>
            <a:ext cx="9090672" cy="1688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2" indent="0" algn="ctr">
              <a:lnSpc>
                <a:spcPct val="100000"/>
              </a:lnSpc>
              <a:spcBef>
                <a:spcPts val="600"/>
              </a:spcBef>
              <a:buFont typeface="Arial"/>
              <a:buNone/>
            </a:pPr>
            <a:r>
              <a:rPr lang="en-AU" sz="2600" b="1">
                <a:solidFill>
                  <a:schemeClr val="bg1"/>
                </a:solidFill>
                <a:effectLst>
                  <a:outerShdw blurRad="38100" dist="38100" dir="2700000" algn="tl">
                    <a:srgbClr val="000000">
                      <a:alpha val="43137"/>
                    </a:srgbClr>
                  </a:outerShdw>
                </a:effectLst>
              </a:rPr>
              <a:t>Pathways are written by GP clinical editors with support from local GPs, hospital-based specialists and </a:t>
            </a:r>
            <a:br>
              <a:rPr lang="en-AU" sz="2600" b="1">
                <a:solidFill>
                  <a:schemeClr val="bg1"/>
                </a:solidFill>
                <a:effectLst>
                  <a:outerShdw blurRad="38100" dist="38100" dir="2700000" algn="tl">
                    <a:srgbClr val="000000">
                      <a:alpha val="43137"/>
                    </a:srgbClr>
                  </a:outerShdw>
                </a:effectLst>
              </a:rPr>
            </a:br>
            <a:r>
              <a:rPr lang="en-AU" sz="2600" b="1">
                <a:solidFill>
                  <a:schemeClr val="bg1"/>
                </a:solidFill>
                <a:effectLst>
                  <a:outerShdw blurRad="38100" dist="38100" dir="2700000" algn="tl">
                    <a:srgbClr val="000000">
                      <a:alpha val="43137"/>
                    </a:srgbClr>
                  </a:outerShdw>
                </a:effectLst>
              </a:rPr>
              <a:t>other subject matter experts</a:t>
            </a:r>
          </a:p>
        </p:txBody>
      </p:sp>
      <p:sp>
        <p:nvSpPr>
          <p:cNvPr id="5" name="Content Placeholder 2"/>
          <p:cNvSpPr txBox="1">
            <a:spLocks/>
          </p:cNvSpPr>
          <p:nvPr/>
        </p:nvSpPr>
        <p:spPr>
          <a:xfrm>
            <a:off x="9933017" y="533400"/>
            <a:ext cx="1969533" cy="766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
                <a:srgbClr val="003E6A"/>
              </a:buClr>
            </a:pPr>
            <a:r>
              <a:rPr lang="en-US" sz="1800" b="1">
                <a:solidFill>
                  <a:srgbClr val="003E6A"/>
                </a:solidFill>
              </a:rPr>
              <a:t>clear and concise, </a:t>
            </a:r>
            <a:r>
              <a:rPr lang="en-US" sz="1800" b="1">
                <a:solidFill>
                  <a:schemeClr val="bg1"/>
                </a:solidFill>
              </a:rPr>
              <a:t>evidence-based medical advice </a:t>
            </a:r>
          </a:p>
          <a:p>
            <a:pPr marL="342900" lvl="0" indent="-342900">
              <a:buClr>
                <a:srgbClr val="003E6A"/>
              </a:buClr>
            </a:pPr>
            <a:r>
              <a:rPr lang="en-US" sz="1800" b="1">
                <a:solidFill>
                  <a:schemeClr val="bg1"/>
                </a:solidFill>
              </a:rPr>
              <a:t>Reduce variation in care</a:t>
            </a:r>
          </a:p>
          <a:p>
            <a:pPr marL="342900" lvl="0" indent="-342900">
              <a:buClr>
                <a:srgbClr val="003E6A"/>
              </a:buClr>
            </a:pPr>
            <a:r>
              <a:rPr lang="en-US" sz="1800" b="1">
                <a:solidFill>
                  <a:schemeClr val="bg1"/>
                </a:solidFill>
              </a:rPr>
              <a:t>how to refer </a:t>
            </a:r>
            <a:r>
              <a:rPr lang="en-US" sz="1800" b="1">
                <a:solidFill>
                  <a:srgbClr val="003E6A"/>
                </a:solidFill>
              </a:rPr>
              <a:t>to the most appropriate hospital, community health service or allied health provider.</a:t>
            </a:r>
          </a:p>
          <a:p>
            <a:pPr marL="342900" lvl="0" indent="-342900">
              <a:buClr>
                <a:srgbClr val="003E6A"/>
              </a:buClr>
            </a:pPr>
            <a:r>
              <a:rPr lang="en-US" sz="1800" b="1">
                <a:solidFill>
                  <a:srgbClr val="003E6A"/>
                </a:solidFill>
              </a:rPr>
              <a:t>what</a:t>
            </a:r>
            <a:r>
              <a:rPr lang="en-US" sz="1800" b="1">
                <a:solidFill>
                  <a:srgbClr val="00B0F0"/>
                </a:solidFill>
              </a:rPr>
              <a:t> </a:t>
            </a:r>
            <a:r>
              <a:rPr lang="en-US" sz="1800" b="1">
                <a:solidFill>
                  <a:schemeClr val="bg1"/>
                </a:solidFill>
              </a:rPr>
              <a:t>services</a:t>
            </a:r>
            <a:r>
              <a:rPr lang="en-US" sz="1800" b="1">
                <a:solidFill>
                  <a:srgbClr val="00B0F0"/>
                </a:solidFill>
              </a:rPr>
              <a:t> </a:t>
            </a:r>
            <a:r>
              <a:rPr lang="en-US" sz="1800" b="1">
                <a:solidFill>
                  <a:srgbClr val="003E6A"/>
                </a:solidFill>
              </a:rPr>
              <a:t>are</a:t>
            </a:r>
            <a:r>
              <a:rPr lang="en-US" sz="1800" b="1">
                <a:solidFill>
                  <a:srgbClr val="00B0F0"/>
                </a:solidFill>
              </a:rPr>
              <a:t> </a:t>
            </a:r>
            <a:r>
              <a:rPr lang="en-US" sz="1800" b="1">
                <a:solidFill>
                  <a:schemeClr val="bg1"/>
                </a:solidFill>
              </a:rPr>
              <a:t>available</a:t>
            </a:r>
            <a:r>
              <a:rPr lang="en-US" sz="1800" b="1">
                <a:solidFill>
                  <a:srgbClr val="00B0F0"/>
                </a:solidFill>
              </a:rPr>
              <a:t> </a:t>
            </a:r>
            <a:r>
              <a:rPr lang="en-US" sz="1800" b="1">
                <a:solidFill>
                  <a:srgbClr val="003E6A"/>
                </a:solidFill>
              </a:rPr>
              <a:t>to my patients</a:t>
            </a:r>
            <a:endParaRPr lang="en-AU" sz="1800" b="1">
              <a:solidFill>
                <a:srgbClr val="003E6A"/>
              </a:solidFill>
            </a:endParaRPr>
          </a:p>
        </p:txBody>
      </p:sp>
      <p:sp>
        <p:nvSpPr>
          <p:cNvPr id="6" name="Right Arrow 5"/>
          <p:cNvSpPr/>
          <p:nvPr/>
        </p:nvSpPr>
        <p:spPr>
          <a:xfrm>
            <a:off x="9356143" y="2462282"/>
            <a:ext cx="662228" cy="720080"/>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36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99DF3-4CC0-DE83-5451-7FB87B20D6D6}"/>
              </a:ext>
            </a:extLst>
          </p:cNvPr>
          <p:cNvSpPr txBox="1"/>
          <p:nvPr/>
        </p:nvSpPr>
        <p:spPr>
          <a:xfrm>
            <a:off x="3143887" y="501230"/>
            <a:ext cx="8814413" cy="707886"/>
          </a:xfrm>
          <a:prstGeom prst="rect">
            <a:avLst/>
          </a:prstGeom>
          <a:noFill/>
        </p:spPr>
        <p:txBody>
          <a:bodyPr wrap="square" lIns="91440" tIns="45720" rIns="91440" bIns="45720" anchor="t">
            <a:spAutoFit/>
          </a:bodyPr>
          <a:lstStyle/>
          <a:p>
            <a:r>
              <a:rPr lang="en-US" sz="4000" b="1" dirty="0">
                <a:solidFill>
                  <a:srgbClr val="003F68"/>
                </a:solidFill>
                <a:latin typeface="Karla"/>
              </a:rPr>
              <a:t>Where to find the respiratory suite:</a:t>
            </a:r>
            <a:endParaRPr lang="en-AU" sz="4000" b="1" i="0" dirty="0">
              <a:solidFill>
                <a:srgbClr val="656565"/>
              </a:solidFill>
              <a:effectLst/>
              <a:latin typeface="Roboto Condensed"/>
              <a:ea typeface="Roboto Condensed"/>
              <a:cs typeface="Roboto Condensed"/>
            </a:endParaRPr>
          </a:p>
        </p:txBody>
      </p:sp>
      <p:pic>
        <p:nvPicPr>
          <p:cNvPr id="2" name="Picture 1" descr="A screenshot of a medical website&#10;&#10;Description automatically generated">
            <a:extLst>
              <a:ext uri="{FF2B5EF4-FFF2-40B4-BE49-F238E27FC236}">
                <a16:creationId xmlns:a16="http://schemas.microsoft.com/office/drawing/2014/main" id="{D5B4FB30-B5F7-9F90-412A-6E429C260A83}"/>
              </a:ext>
            </a:extLst>
          </p:cNvPr>
          <p:cNvPicPr>
            <a:picLocks noChangeAspect="1"/>
          </p:cNvPicPr>
          <p:nvPr/>
        </p:nvPicPr>
        <p:blipFill>
          <a:blip r:embed="rId3"/>
          <a:stretch>
            <a:fillRect/>
          </a:stretch>
        </p:blipFill>
        <p:spPr>
          <a:xfrm>
            <a:off x="950334" y="1300699"/>
            <a:ext cx="10087977" cy="5056071"/>
          </a:xfrm>
          <a:prstGeom prst="rect">
            <a:avLst/>
          </a:prstGeom>
        </p:spPr>
      </p:pic>
      <p:sp>
        <p:nvSpPr>
          <p:cNvPr id="4" name="Speech Bubble: Oval 3">
            <a:extLst>
              <a:ext uri="{FF2B5EF4-FFF2-40B4-BE49-F238E27FC236}">
                <a16:creationId xmlns:a16="http://schemas.microsoft.com/office/drawing/2014/main" id="{FF994BD2-203F-D18E-455E-E5845DD0DE76}"/>
              </a:ext>
            </a:extLst>
          </p:cNvPr>
          <p:cNvSpPr/>
          <p:nvPr/>
        </p:nvSpPr>
        <p:spPr>
          <a:xfrm rot="1427508">
            <a:off x="10189440" y="4063772"/>
            <a:ext cx="1485187" cy="1518792"/>
          </a:xfrm>
          <a:prstGeom prst="wedgeEllipseCallout">
            <a:avLst>
              <a:gd name="adj1" fmla="val -855"/>
              <a:gd name="adj2" fmla="val 76371"/>
            </a:avLst>
          </a:prstGeom>
          <a:ln w="38100">
            <a:solidFill>
              <a:srgbClr val="079BD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sz="1400"/>
          </a:p>
        </p:txBody>
      </p:sp>
      <p:cxnSp>
        <p:nvCxnSpPr>
          <p:cNvPr id="15" name="Straight Arrow Connector 14">
            <a:extLst>
              <a:ext uri="{FF2B5EF4-FFF2-40B4-BE49-F238E27FC236}">
                <a16:creationId xmlns:a16="http://schemas.microsoft.com/office/drawing/2014/main" id="{F2B28179-BC6E-BEF2-FB23-1E7207B94B21}"/>
              </a:ext>
            </a:extLst>
          </p:cNvPr>
          <p:cNvCxnSpPr>
            <a:cxnSpLocks/>
          </p:cNvCxnSpPr>
          <p:nvPr/>
        </p:nvCxnSpPr>
        <p:spPr>
          <a:xfrm flipH="1">
            <a:off x="1570622" y="2938390"/>
            <a:ext cx="236342" cy="200919"/>
          </a:xfrm>
          <a:prstGeom prst="straightConnector1">
            <a:avLst/>
          </a:prstGeom>
          <a:ln w="38100">
            <a:solidFill>
              <a:srgbClr val="92D050"/>
            </a:solidFill>
            <a:tailEnd type="triangle"/>
          </a:ln>
        </p:spPr>
        <p:style>
          <a:lnRef idx="1">
            <a:schemeClr val="accent6"/>
          </a:lnRef>
          <a:fillRef idx="0">
            <a:schemeClr val="accent6"/>
          </a:fillRef>
          <a:effectRef idx="0">
            <a:schemeClr val="accent6"/>
          </a:effectRef>
          <a:fontRef idx="minor">
            <a:schemeClr val="tx1"/>
          </a:fontRef>
        </p:style>
      </p:cxnSp>
      <p:sp>
        <p:nvSpPr>
          <p:cNvPr id="5" name="TextBox 4">
            <a:extLst>
              <a:ext uri="{FF2B5EF4-FFF2-40B4-BE49-F238E27FC236}">
                <a16:creationId xmlns:a16="http://schemas.microsoft.com/office/drawing/2014/main" id="{44D787C7-0BB3-E55D-5AB6-EEEBD6E29958}"/>
              </a:ext>
            </a:extLst>
          </p:cNvPr>
          <p:cNvSpPr txBox="1"/>
          <p:nvPr/>
        </p:nvSpPr>
        <p:spPr>
          <a:xfrm>
            <a:off x="10427546" y="4285654"/>
            <a:ext cx="1221530" cy="954107"/>
          </a:xfrm>
          <a:prstGeom prst="rect">
            <a:avLst/>
          </a:prstGeom>
          <a:noFill/>
        </p:spPr>
        <p:txBody>
          <a:bodyPr wrap="square" rtlCol="0">
            <a:spAutoFit/>
          </a:bodyPr>
          <a:lstStyle/>
          <a:p>
            <a:r>
              <a:rPr lang="en-AU" sz="1400" dirty="0"/>
              <a:t>Click here to provide feedback on each pathway</a:t>
            </a:r>
          </a:p>
        </p:txBody>
      </p:sp>
      <p:cxnSp>
        <p:nvCxnSpPr>
          <p:cNvPr id="12" name="Straight Arrow Connector 11">
            <a:extLst>
              <a:ext uri="{FF2B5EF4-FFF2-40B4-BE49-F238E27FC236}">
                <a16:creationId xmlns:a16="http://schemas.microsoft.com/office/drawing/2014/main" id="{53AC1612-1D74-A6FA-EE08-96ABD7B3360E}"/>
              </a:ext>
            </a:extLst>
          </p:cNvPr>
          <p:cNvCxnSpPr>
            <a:cxnSpLocks/>
          </p:cNvCxnSpPr>
          <p:nvPr/>
        </p:nvCxnSpPr>
        <p:spPr>
          <a:xfrm flipH="1">
            <a:off x="1806964" y="3411310"/>
            <a:ext cx="209551" cy="170854"/>
          </a:xfrm>
          <a:prstGeom prst="straightConnector1">
            <a:avLst/>
          </a:prstGeom>
          <a:ln w="38100">
            <a:solidFill>
              <a:srgbClr val="92D050"/>
            </a:solidFill>
            <a:tailEnd type="triangle"/>
          </a:ln>
        </p:spPr>
        <p:style>
          <a:lnRef idx="1">
            <a:schemeClr val="accent6"/>
          </a:lnRef>
          <a:fillRef idx="0">
            <a:schemeClr val="accent6"/>
          </a:fillRef>
          <a:effectRef idx="0">
            <a:schemeClr val="accent6"/>
          </a:effectRef>
          <a:fontRef idx="minor">
            <a:schemeClr val="tx1"/>
          </a:fontRef>
        </p:style>
      </p:cxnSp>
      <p:cxnSp>
        <p:nvCxnSpPr>
          <p:cNvPr id="6" name="Straight Arrow Connector 5">
            <a:extLst>
              <a:ext uri="{FF2B5EF4-FFF2-40B4-BE49-F238E27FC236}">
                <a16:creationId xmlns:a16="http://schemas.microsoft.com/office/drawing/2014/main" id="{C2509EEE-06A6-8D85-6003-8BC07ED3E457}"/>
              </a:ext>
            </a:extLst>
          </p:cNvPr>
          <p:cNvCxnSpPr>
            <a:cxnSpLocks/>
          </p:cNvCxnSpPr>
          <p:nvPr/>
        </p:nvCxnSpPr>
        <p:spPr>
          <a:xfrm flipH="1">
            <a:off x="1373507" y="4285654"/>
            <a:ext cx="197115" cy="89781"/>
          </a:xfrm>
          <a:prstGeom prst="straightConnector1">
            <a:avLst/>
          </a:prstGeom>
          <a:ln w="38100">
            <a:solidFill>
              <a:srgbClr val="92D050"/>
            </a:solidFill>
            <a:tailEnd type="triangle"/>
          </a:ln>
        </p:spPr>
        <p:style>
          <a:lnRef idx="1">
            <a:schemeClr val="accent6"/>
          </a:lnRef>
          <a:fillRef idx="0">
            <a:schemeClr val="accent6"/>
          </a:fillRef>
          <a:effectRef idx="0">
            <a:schemeClr val="accent6"/>
          </a:effectRef>
          <a:fontRef idx="minor">
            <a:schemeClr val="tx1"/>
          </a:fontRef>
        </p:style>
      </p:cxnSp>
      <p:pic>
        <p:nvPicPr>
          <p:cNvPr id="3074" name="Picture 2">
            <a:extLst>
              <a:ext uri="{FF2B5EF4-FFF2-40B4-BE49-F238E27FC236}">
                <a16:creationId xmlns:a16="http://schemas.microsoft.com/office/drawing/2014/main" id="{DDA7E644-EBD9-BB52-91BE-6DAF54579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700" y="80922"/>
            <a:ext cx="2910186" cy="121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7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54F058-4126-22B8-D8A6-C4F2D290CCC9}"/>
              </a:ext>
            </a:extLst>
          </p:cNvPr>
          <p:cNvSpPr txBox="1"/>
          <p:nvPr/>
        </p:nvSpPr>
        <p:spPr>
          <a:xfrm>
            <a:off x="2902596" y="305380"/>
            <a:ext cx="7933719" cy="1323439"/>
          </a:xfrm>
          <a:prstGeom prst="rect">
            <a:avLst/>
          </a:prstGeom>
          <a:noFill/>
        </p:spPr>
        <p:txBody>
          <a:bodyPr wrap="square" lIns="91440" tIns="45720" rIns="91440" bIns="45720" anchor="t">
            <a:spAutoFit/>
          </a:bodyPr>
          <a:lstStyle/>
          <a:p>
            <a:r>
              <a:rPr lang="en-US" sz="4000" b="1" dirty="0">
                <a:solidFill>
                  <a:srgbClr val="003F68"/>
                </a:solidFill>
                <a:latin typeface="Karla"/>
              </a:rPr>
              <a:t>Recently updated and under review pathways</a:t>
            </a:r>
            <a:endParaRPr lang="en-US" sz="4000" b="1" dirty="0">
              <a:solidFill>
                <a:srgbClr val="656565"/>
              </a:solidFill>
              <a:latin typeface="Roboto Condensed" panose="02000000000000000000" pitchFamily="2" charset="0"/>
            </a:endParaRPr>
          </a:p>
        </p:txBody>
      </p:sp>
      <p:sp>
        <p:nvSpPr>
          <p:cNvPr id="3" name="TextBox 2">
            <a:extLst>
              <a:ext uri="{FF2B5EF4-FFF2-40B4-BE49-F238E27FC236}">
                <a16:creationId xmlns:a16="http://schemas.microsoft.com/office/drawing/2014/main" id="{C8A58CAE-1CBF-1E08-86CC-2464B849B566}"/>
              </a:ext>
            </a:extLst>
          </p:cNvPr>
          <p:cNvSpPr txBox="1"/>
          <p:nvPr/>
        </p:nvSpPr>
        <p:spPr>
          <a:xfrm>
            <a:off x="1099601" y="1333411"/>
            <a:ext cx="5145626" cy="5940088"/>
          </a:xfrm>
          <a:prstGeom prst="rect">
            <a:avLst/>
          </a:prstGeom>
          <a:noFill/>
        </p:spPr>
        <p:txBody>
          <a:bodyPr wrap="square">
            <a:spAutoFit/>
          </a:bodyPr>
          <a:lstStyle/>
          <a:p>
            <a:pPr algn="l" rtl="0" fontAlgn="base">
              <a:spcBef>
                <a:spcPts val="600"/>
              </a:spcBef>
            </a:pPr>
            <a:endParaRPr lang="en-AU" sz="2000" b="1" dirty="0">
              <a:solidFill>
                <a:schemeClr val="accent6">
                  <a:lumMod val="50000"/>
                </a:schemeClr>
              </a:solidFill>
              <a:latin typeface="museo-slab"/>
              <a:ea typeface="Roboto" panose="02000000000000000000" pitchFamily="2" charset="0"/>
              <a:cs typeface="Roboto" panose="02000000000000000000" pitchFamily="2" charset="0"/>
            </a:endParaRPr>
          </a:p>
          <a:p>
            <a:pPr algn="l" rtl="0" fontAlgn="base">
              <a:spcBef>
                <a:spcPts val="600"/>
              </a:spcBef>
            </a:pPr>
            <a:r>
              <a:rPr lang="en-AU" sz="2000" b="1" dirty="0">
                <a:solidFill>
                  <a:schemeClr val="accent6">
                    <a:lumMod val="50000"/>
                  </a:schemeClr>
                </a:solidFill>
                <a:latin typeface="museo-slab"/>
                <a:ea typeface="Roboto" panose="02000000000000000000" pitchFamily="2" charset="0"/>
                <a:cs typeface="Roboto" panose="02000000000000000000" pitchFamily="2" charset="0"/>
              </a:rPr>
              <a:t>Clinical</a:t>
            </a:r>
            <a:r>
              <a:rPr lang="en-AU" sz="2000" b="0" i="0" dirty="0">
                <a:solidFill>
                  <a:schemeClr val="accent6">
                    <a:lumMod val="50000"/>
                  </a:schemeClr>
                </a:solidFill>
                <a:effectLst/>
                <a:latin typeface="museo-slab"/>
                <a:ea typeface="Roboto" panose="02000000000000000000" pitchFamily="2" charset="0"/>
                <a:cs typeface="Roboto" panose="02000000000000000000" pitchFamily="2" charset="0"/>
              </a:rPr>
              <a:t> </a:t>
            </a:r>
            <a:r>
              <a:rPr lang="en-AU" sz="2000" b="1" dirty="0">
                <a:solidFill>
                  <a:schemeClr val="accent6">
                    <a:lumMod val="50000"/>
                  </a:schemeClr>
                </a:solidFill>
                <a:latin typeface="museo-slab"/>
                <a:ea typeface="Roboto" panose="02000000000000000000" pitchFamily="2" charset="0"/>
                <a:cs typeface="Roboto" panose="02000000000000000000" pitchFamily="2" charset="0"/>
              </a:rPr>
              <a:t>pathways</a:t>
            </a:r>
            <a:endParaRPr lang="en-US" sz="2000" b="1" dirty="0">
              <a:solidFill>
                <a:schemeClr val="accent6">
                  <a:lumMod val="50000"/>
                </a:schemeClr>
              </a:solidFill>
              <a:latin typeface="museo-slab"/>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spcBef>
                <a:spcPts val="600"/>
              </a:spcBef>
            </a:pPr>
            <a:endParaRPr lang="en-AU" dirty="0">
              <a:solidFill>
                <a:srgbClr val="212121"/>
              </a:solidFill>
              <a:latin typeface="Roboto" panose="02000000000000000000" pitchFamily="2" charset="0"/>
              <a:ea typeface="Roboto" panose="02000000000000000000" pitchFamily="2" charset="0"/>
              <a:cs typeface="Roboto" panose="02000000000000000000" pitchFamily="2" charset="0"/>
            </a:endParaRPr>
          </a:p>
          <a:p>
            <a:pPr algn="l"/>
            <a:endParaRPr lang="en-US" b="0" i="0" dirty="0">
              <a:solidFill>
                <a:srgbClr val="2B6FA6"/>
              </a:solidFill>
              <a:effectLst/>
              <a:highlight>
                <a:srgbClr val="F0F0F0"/>
              </a:highlight>
              <a:latin typeface="Roboto" panose="02000000000000000000" pitchFamily="2" charset="0"/>
              <a:hlinkClick r:id="rId3"/>
            </a:endParaRPr>
          </a:p>
          <a:p>
            <a:pPr algn="l">
              <a:spcBef>
                <a:spcPts val="600"/>
              </a:spcBef>
            </a:pPr>
            <a:endParaRPr lang="en-AU" b="0" i="0" dirty="0">
              <a:solidFill>
                <a:srgbClr val="212121"/>
              </a:solidFill>
              <a:effectLst/>
              <a:latin typeface="Roboto" panose="02000000000000000000" pitchFamily="2" charset="0"/>
              <a:ea typeface="Roboto" panose="02000000000000000000" pitchFamily="2" charset="0"/>
              <a:cs typeface="Roboto" panose="02000000000000000000" pitchFamily="2" charset="0"/>
            </a:endParaRPr>
          </a:p>
          <a:p>
            <a:pPr algn="l">
              <a:buFont typeface="Arial" panose="020B0604020202020204" pitchFamily="34" charset="0"/>
              <a:buChar char="•"/>
            </a:pPr>
            <a:endParaRPr lang="en-AU" b="0" i="0" dirty="0">
              <a:solidFill>
                <a:srgbClr val="212121"/>
              </a:solidFill>
              <a:effectLst/>
              <a:latin typeface="Roboto" panose="02000000000000000000" pitchFamily="2" charset="0"/>
            </a:endParaRPr>
          </a:p>
        </p:txBody>
      </p:sp>
      <p:sp>
        <p:nvSpPr>
          <p:cNvPr id="7" name="TextBox 6">
            <a:extLst>
              <a:ext uri="{FF2B5EF4-FFF2-40B4-BE49-F238E27FC236}">
                <a16:creationId xmlns:a16="http://schemas.microsoft.com/office/drawing/2014/main" id="{314A1794-3ED3-79D5-D584-E51A166F833D}"/>
              </a:ext>
            </a:extLst>
          </p:cNvPr>
          <p:cNvSpPr txBox="1"/>
          <p:nvPr/>
        </p:nvSpPr>
        <p:spPr>
          <a:xfrm>
            <a:off x="6934954" y="1764620"/>
            <a:ext cx="5145626" cy="2693045"/>
          </a:xfrm>
          <a:prstGeom prst="rect">
            <a:avLst/>
          </a:prstGeom>
          <a:noFill/>
        </p:spPr>
        <p:txBody>
          <a:bodyPr wrap="square">
            <a:spAutoFit/>
          </a:bodyPr>
          <a:lstStyle/>
          <a:p>
            <a:pPr>
              <a:spcBef>
                <a:spcPts val="600"/>
              </a:spcBef>
            </a:pPr>
            <a:r>
              <a:rPr lang="en-AU" sz="2000" b="1" dirty="0">
                <a:solidFill>
                  <a:schemeClr val="accent6">
                    <a:lumMod val="50000"/>
                  </a:schemeClr>
                </a:solidFill>
                <a:latin typeface="museo-slab"/>
                <a:ea typeface="Roboto" panose="02000000000000000000" pitchFamily="2" charset="0"/>
                <a:cs typeface="Roboto" panose="02000000000000000000" pitchFamily="2" charset="0"/>
              </a:rPr>
              <a:t>Referral pathways</a:t>
            </a:r>
          </a:p>
          <a:p>
            <a:pPr marL="285750" indent="-285750">
              <a:spcBef>
                <a:spcPts val="600"/>
              </a:spcBef>
              <a:buFont typeface="Arial" panose="020B0604020202020204" pitchFamily="34" charset="0"/>
              <a:buChar char="•"/>
            </a:pPr>
            <a:r>
              <a:rPr lang="en-AU" dirty="0">
                <a:solidFill>
                  <a:schemeClr val="accent6">
                    <a:lumMod val="50000"/>
                  </a:schemeClr>
                </a:solidFill>
                <a:latin typeface="museo-slab"/>
              </a:rPr>
              <a:t>Respiratory Referrals</a:t>
            </a:r>
          </a:p>
          <a:p>
            <a:pPr marL="285750" indent="-285750" algn="l">
              <a:buFont typeface="Arial" panose="020B0604020202020204" pitchFamily="34" charset="0"/>
              <a:buChar char="•"/>
            </a:pPr>
            <a:r>
              <a:rPr lang="en-GB" dirty="0">
                <a:solidFill>
                  <a:schemeClr val="accent6">
                    <a:lumMod val="50000"/>
                  </a:schemeClr>
                </a:solidFill>
                <a:latin typeface="museo-slab"/>
              </a:rPr>
              <a:t>Paediatric Respiratory Referrals</a:t>
            </a:r>
          </a:p>
          <a:p>
            <a:pPr marL="285750" indent="-285750" algn="l">
              <a:buFont typeface="Arial" panose="020B0604020202020204" pitchFamily="34" charset="0"/>
              <a:buChar char="•"/>
            </a:pPr>
            <a:r>
              <a:rPr lang="en-GB" dirty="0">
                <a:solidFill>
                  <a:schemeClr val="accent6">
                    <a:lumMod val="50000"/>
                  </a:schemeClr>
                </a:solidFill>
                <a:latin typeface="museo-slab"/>
              </a:rPr>
              <a:t>Acute Respiratory Referral or Admission (Same-day)</a:t>
            </a:r>
          </a:p>
          <a:p>
            <a:pPr marL="285750" indent="-285750" algn="l">
              <a:buFont typeface="Arial" panose="020B0604020202020204" pitchFamily="34" charset="0"/>
              <a:buChar char="•"/>
            </a:pPr>
            <a:r>
              <a:rPr lang="en-GB" dirty="0">
                <a:solidFill>
                  <a:schemeClr val="accent6">
                    <a:lumMod val="50000"/>
                  </a:schemeClr>
                </a:solidFill>
                <a:latin typeface="museo-slab"/>
              </a:rPr>
              <a:t>Non-acute Respiratory Referral (&gt; 24 hours)</a:t>
            </a:r>
          </a:p>
          <a:p>
            <a:pPr marL="285750" indent="-285750" algn="l">
              <a:buFont typeface="Arial" panose="020B0604020202020204" pitchFamily="34" charset="0"/>
              <a:buChar char="•"/>
            </a:pPr>
            <a:r>
              <a:rPr lang="en-GB" dirty="0">
                <a:solidFill>
                  <a:schemeClr val="accent6">
                    <a:lumMod val="50000"/>
                  </a:schemeClr>
                </a:solidFill>
                <a:latin typeface="museo-slab"/>
              </a:rPr>
              <a:t>Lung Function Testing</a:t>
            </a:r>
          </a:p>
          <a:p>
            <a:pPr marL="285750" indent="-285750" algn="l">
              <a:buFont typeface="Arial" panose="020B0604020202020204" pitchFamily="34" charset="0"/>
              <a:buChar char="•"/>
            </a:pPr>
            <a:r>
              <a:rPr lang="en-GB" dirty="0">
                <a:solidFill>
                  <a:schemeClr val="accent6">
                    <a:lumMod val="50000"/>
                  </a:schemeClr>
                </a:solidFill>
                <a:latin typeface="museo-slab"/>
              </a:rPr>
              <a:t>Pulmonary Rehabilitation</a:t>
            </a:r>
          </a:p>
          <a:p>
            <a:pPr marL="285750" indent="-285750" algn="l">
              <a:buFont typeface="Arial" panose="020B0604020202020204" pitchFamily="34" charset="0"/>
              <a:buChar char="•"/>
            </a:pPr>
            <a:r>
              <a:rPr lang="en-GB" dirty="0">
                <a:solidFill>
                  <a:schemeClr val="accent6">
                    <a:lumMod val="50000"/>
                  </a:schemeClr>
                </a:solidFill>
                <a:latin typeface="museo-slab"/>
              </a:rPr>
              <a:t>Home Oxygen Referral</a:t>
            </a:r>
          </a:p>
        </p:txBody>
      </p:sp>
      <p:cxnSp>
        <p:nvCxnSpPr>
          <p:cNvPr id="2" name="Straight Arrow Connector 1">
            <a:extLst>
              <a:ext uri="{FF2B5EF4-FFF2-40B4-BE49-F238E27FC236}">
                <a16:creationId xmlns:a16="http://schemas.microsoft.com/office/drawing/2014/main" id="{44CB26DF-3D81-33EF-3E6E-0C20B80DB6D6}"/>
              </a:ext>
            </a:extLst>
          </p:cNvPr>
          <p:cNvCxnSpPr>
            <a:cxnSpLocks/>
          </p:cNvCxnSpPr>
          <p:nvPr/>
        </p:nvCxnSpPr>
        <p:spPr>
          <a:xfrm flipH="1">
            <a:off x="3934422" y="5597651"/>
            <a:ext cx="1262964" cy="374469"/>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aphicFrame>
        <p:nvGraphicFramePr>
          <p:cNvPr id="6" name="Table 5">
            <a:extLst>
              <a:ext uri="{FF2B5EF4-FFF2-40B4-BE49-F238E27FC236}">
                <a16:creationId xmlns:a16="http://schemas.microsoft.com/office/drawing/2014/main" id="{4914202F-78F9-1E45-AD6A-8A613C576881}"/>
              </a:ext>
            </a:extLst>
          </p:cNvPr>
          <p:cNvGraphicFramePr>
            <a:graphicFrameLocks noGrp="1"/>
          </p:cNvGraphicFramePr>
          <p:nvPr>
            <p:extLst>
              <p:ext uri="{D42A27DB-BD31-4B8C-83A1-F6EECF244321}">
                <p14:modId xmlns:p14="http://schemas.microsoft.com/office/powerpoint/2010/main" val="3172009409"/>
              </p:ext>
            </p:extLst>
          </p:nvPr>
        </p:nvGraphicFramePr>
        <p:xfrm>
          <a:off x="906907" y="2128114"/>
          <a:ext cx="6097904" cy="4632960"/>
        </p:xfrm>
        <a:graphic>
          <a:graphicData uri="http://schemas.openxmlformats.org/drawingml/2006/table">
            <a:tbl>
              <a:tblPr/>
              <a:tblGrid>
                <a:gridCol w="6097904">
                  <a:extLst>
                    <a:ext uri="{9D8B030D-6E8A-4147-A177-3AD203B41FA5}">
                      <a16:colId xmlns:a16="http://schemas.microsoft.com/office/drawing/2014/main" val="1401317573"/>
                    </a:ext>
                  </a:extLst>
                </a:gridCol>
              </a:tblGrid>
              <a:tr h="4096303">
                <a:tc>
                  <a:txBody>
                    <a:bodyPr/>
                    <a:lstStyle/>
                    <a:p>
                      <a:pPr marL="285750" indent="-285750">
                        <a:buFont typeface="Arial" panose="020B0604020202020204" pitchFamily="34" charset="0"/>
                        <a:buChar char="•"/>
                      </a:pPr>
                      <a:r>
                        <a:rPr lang="en-GB" sz="1800" b="0" i="0" u="none" strike="noStrike" kern="1200" dirty="0">
                          <a:solidFill>
                            <a:schemeClr val="accent6">
                              <a:lumMod val="50000"/>
                            </a:schemeClr>
                          </a:solidFill>
                          <a:effectLst/>
                          <a:latin typeface="museo-slab"/>
                          <a:ea typeface="+mn-ea"/>
                          <a:cs typeface="+mn-cs"/>
                        </a:rPr>
                        <a:t>Acute Exacerbation of COPD</a:t>
                      </a:r>
                      <a:endParaRPr lang="en-GB" sz="1800" b="0" i="0" kern="1200" dirty="0">
                        <a:solidFill>
                          <a:schemeClr val="accent6">
                            <a:lumMod val="50000"/>
                          </a:schemeClr>
                        </a:solidFill>
                        <a:effectLst/>
                        <a:latin typeface="museo-slab"/>
                        <a:ea typeface="+mn-ea"/>
                        <a:cs typeface="+mn-cs"/>
                      </a:endParaRPr>
                    </a:p>
                    <a:p>
                      <a:pPr marL="285750" indent="-285750">
                        <a:buFont typeface="Arial" panose="020B0604020202020204" pitchFamily="34" charset="0"/>
                        <a:buChar char="•"/>
                      </a:pPr>
                      <a:r>
                        <a:rPr lang="en-GB" sz="1800" b="0" i="0" u="none" strike="noStrike" kern="1200" dirty="0">
                          <a:solidFill>
                            <a:schemeClr val="accent6">
                              <a:lumMod val="50000"/>
                            </a:schemeClr>
                          </a:solidFill>
                          <a:effectLst/>
                          <a:latin typeface="museo-slab"/>
                          <a:ea typeface="+mn-ea"/>
                          <a:cs typeface="+mn-cs"/>
                        </a:rPr>
                        <a:t>Non-acute COPD</a:t>
                      </a:r>
                      <a:endParaRPr lang="en-GB" sz="1800" b="0" i="0" kern="1200" dirty="0">
                        <a:solidFill>
                          <a:schemeClr val="accent6">
                            <a:lumMod val="50000"/>
                          </a:schemeClr>
                        </a:solidFill>
                        <a:effectLst/>
                        <a:latin typeface="museo-slab"/>
                        <a:ea typeface="+mn-ea"/>
                        <a:cs typeface="+mn-cs"/>
                      </a:endParaRPr>
                    </a:p>
                    <a:p>
                      <a:pPr marL="285750" indent="-285750">
                        <a:buFont typeface="Arial" panose="020B0604020202020204" pitchFamily="34" charset="0"/>
                        <a:buChar char="•"/>
                      </a:pPr>
                      <a:r>
                        <a:rPr lang="en-GB" sz="1800" b="0" i="0" u="none" strike="noStrike" kern="1200" dirty="0">
                          <a:solidFill>
                            <a:schemeClr val="accent6">
                              <a:lumMod val="50000"/>
                            </a:schemeClr>
                          </a:solidFill>
                          <a:effectLst/>
                          <a:latin typeface="museo-slab"/>
                          <a:ea typeface="+mn-ea"/>
                          <a:cs typeface="+mn-cs"/>
                        </a:rPr>
                        <a:t>COPD Severity Classification</a:t>
                      </a:r>
                      <a:endParaRPr lang="en-GB" sz="1800" b="0" i="0" kern="1200" dirty="0">
                        <a:solidFill>
                          <a:schemeClr val="accent6">
                            <a:lumMod val="50000"/>
                          </a:schemeClr>
                        </a:solidFill>
                        <a:effectLst/>
                        <a:latin typeface="museo-slab"/>
                        <a:ea typeface="+mn-ea"/>
                        <a:cs typeface="+mn-cs"/>
                      </a:endParaRPr>
                    </a:p>
                    <a:p>
                      <a:pPr marL="285750" indent="-285750">
                        <a:buFont typeface="Arial" panose="020B0604020202020204" pitchFamily="34" charset="0"/>
                        <a:buChar char="•"/>
                      </a:pPr>
                      <a:r>
                        <a:rPr lang="en-GB" sz="1800" b="0" i="0" u="none" strike="noStrike" kern="1200" dirty="0">
                          <a:solidFill>
                            <a:schemeClr val="accent6">
                              <a:lumMod val="50000"/>
                            </a:schemeClr>
                          </a:solidFill>
                          <a:effectLst/>
                          <a:latin typeface="museo-slab"/>
                          <a:ea typeface="+mn-ea"/>
                          <a:cs typeface="+mn-cs"/>
                        </a:rPr>
                        <a:t>COPD-Asthma Overlap</a:t>
                      </a:r>
                      <a:endParaRPr lang="en-GB" sz="1800" b="0" i="0" kern="1200" dirty="0">
                        <a:solidFill>
                          <a:schemeClr val="accent6">
                            <a:lumMod val="50000"/>
                          </a:schemeClr>
                        </a:solidFill>
                        <a:effectLst/>
                        <a:latin typeface="museo-slab"/>
                        <a:ea typeface="+mn-ea"/>
                        <a:cs typeface="+mn-cs"/>
                      </a:endParaRPr>
                    </a:p>
                    <a:p>
                      <a:pPr marL="285750" indent="-285750">
                        <a:buFont typeface="Arial" panose="020B0604020202020204" pitchFamily="34" charset="0"/>
                        <a:buChar char="•"/>
                      </a:pPr>
                      <a:r>
                        <a:rPr lang="en-GB" sz="1800" b="0" i="0" u="none" strike="noStrike" kern="1200" dirty="0">
                          <a:solidFill>
                            <a:schemeClr val="accent6">
                              <a:lumMod val="50000"/>
                            </a:schemeClr>
                          </a:solidFill>
                          <a:effectLst/>
                          <a:latin typeface="museo-slab"/>
                          <a:ea typeface="+mn-ea"/>
                          <a:cs typeface="+mn-cs"/>
                        </a:rPr>
                        <a:t>Advanced or End-stage COPD</a:t>
                      </a:r>
                      <a:endParaRPr lang="en-GB" sz="1800" b="0" i="0" kern="1200" dirty="0">
                        <a:solidFill>
                          <a:schemeClr val="accent6">
                            <a:lumMod val="50000"/>
                          </a:schemeClr>
                        </a:solidFill>
                        <a:effectLst/>
                        <a:latin typeface="museo-slab"/>
                        <a:ea typeface="+mn-ea"/>
                        <a:cs typeface="+mn-cs"/>
                      </a:endParaRPr>
                    </a:p>
                    <a:p>
                      <a:pPr marL="285750" indent="-285750" algn="l" defTabSz="914400" rtl="0" eaLnBrk="1" latinLnBrk="0" hangingPunct="1">
                        <a:buFont typeface="Arial" panose="020B0604020202020204" pitchFamily="34" charset="0"/>
                        <a:buChar char="•"/>
                      </a:pPr>
                      <a:r>
                        <a:rPr lang="en-AU" sz="1800" kern="1200" dirty="0">
                          <a:solidFill>
                            <a:schemeClr val="accent6">
                              <a:lumMod val="50000"/>
                            </a:schemeClr>
                          </a:solidFill>
                          <a:latin typeface="museo-slab"/>
                          <a:ea typeface="+mn-ea"/>
                          <a:cs typeface="+mn-cs"/>
                        </a:rPr>
                        <a:t>Assessing Respiratory Presentations in General Practice</a:t>
                      </a:r>
                    </a:p>
                    <a:p>
                      <a:pPr marL="285750" indent="-285750" algn="l" defTabSz="914400" rtl="0" eaLnBrk="1" latinLnBrk="0" hangingPunct="1">
                        <a:buFont typeface="Arial" panose="020B0604020202020204" pitchFamily="34" charset="0"/>
                        <a:buChar char="•"/>
                      </a:pPr>
                      <a:r>
                        <a:rPr lang="en-GB" sz="1800" kern="1200" dirty="0">
                          <a:solidFill>
                            <a:schemeClr val="accent6">
                              <a:lumMod val="50000"/>
                            </a:schemeClr>
                          </a:solidFill>
                          <a:latin typeface="museo-slab"/>
                          <a:ea typeface="+mn-ea"/>
                          <a:cs typeface="+mn-cs"/>
                        </a:rPr>
                        <a:t>Acute Asthma in Children</a:t>
                      </a:r>
                    </a:p>
                    <a:p>
                      <a:pPr marL="285750" indent="-285750" algn="l" defTabSz="914400" rtl="0" eaLnBrk="1" latinLnBrk="0" hangingPunct="1">
                        <a:buFont typeface="Arial" panose="020B0604020202020204" pitchFamily="34" charset="0"/>
                        <a:buChar char="•"/>
                      </a:pPr>
                      <a:r>
                        <a:rPr lang="en-GB" sz="1800" kern="1200" dirty="0">
                          <a:solidFill>
                            <a:schemeClr val="accent6">
                              <a:lumMod val="50000"/>
                            </a:schemeClr>
                          </a:solidFill>
                          <a:latin typeface="museo-slab"/>
                          <a:ea typeface="+mn-ea"/>
                          <a:cs typeface="+mn-cs"/>
                        </a:rPr>
                        <a:t>Asthma in Adolescents (Aged 12 Years and Over)</a:t>
                      </a:r>
                    </a:p>
                    <a:p>
                      <a:pPr marL="285750" indent="-285750" algn="l" defTabSz="914400" rtl="0" eaLnBrk="1" latinLnBrk="0" hangingPunct="1">
                        <a:buFont typeface="Arial" panose="020B0604020202020204" pitchFamily="34" charset="0"/>
                        <a:buChar char="•"/>
                      </a:pPr>
                      <a:r>
                        <a:rPr lang="en-GB" sz="1800" kern="1200" dirty="0">
                          <a:solidFill>
                            <a:schemeClr val="accent6">
                              <a:lumMod val="50000"/>
                            </a:schemeClr>
                          </a:solidFill>
                          <a:latin typeface="museo-slab"/>
                          <a:ea typeface="+mn-ea"/>
                          <a:cs typeface="+mn-cs"/>
                        </a:rPr>
                        <a:t>Asthma in Primary School-aged Children (Aged 6 to 11 Years)</a:t>
                      </a:r>
                    </a:p>
                    <a:p>
                      <a:pPr marL="285750" indent="-285750" algn="l" defTabSz="914400" rtl="0" eaLnBrk="1" latinLnBrk="0" hangingPunct="1">
                        <a:buFont typeface="Arial" panose="020B0604020202020204" pitchFamily="34" charset="0"/>
                        <a:buChar char="•"/>
                      </a:pPr>
                      <a:r>
                        <a:rPr lang="en-GB" sz="1800" kern="1200" dirty="0">
                          <a:solidFill>
                            <a:schemeClr val="accent6">
                              <a:lumMod val="50000"/>
                            </a:schemeClr>
                          </a:solidFill>
                          <a:latin typeface="museo-slab"/>
                          <a:ea typeface="+mn-ea"/>
                          <a:cs typeface="+mn-cs"/>
                        </a:rPr>
                        <a:t>Wheeze and Asthma in Preschool Children (Aged 1 to 5 Years)</a:t>
                      </a:r>
                      <a:endParaRPr lang="en-AU" sz="1800" kern="1200" dirty="0">
                        <a:solidFill>
                          <a:schemeClr val="accent6">
                            <a:lumMod val="50000"/>
                          </a:schemeClr>
                        </a:solidFill>
                        <a:latin typeface="museo-slab"/>
                        <a:ea typeface="+mn-ea"/>
                        <a:cs typeface="+mn-cs"/>
                      </a:endParaRPr>
                    </a:p>
                    <a:p>
                      <a:pPr marL="285750" indent="-285750">
                        <a:buFont typeface="Arial" panose="020B0604020202020204" pitchFamily="34" charset="0"/>
                        <a:buChar char="•"/>
                      </a:pPr>
                      <a:r>
                        <a:rPr lang="it-IT" sz="1800" b="0" i="0" kern="1200" dirty="0">
                          <a:solidFill>
                            <a:schemeClr val="accent6">
                              <a:lumMod val="50000"/>
                            </a:schemeClr>
                          </a:solidFill>
                          <a:effectLst/>
                          <a:latin typeface="museo-slab"/>
                          <a:ea typeface="+mn-ea"/>
                          <a:cs typeface="+mn-cs"/>
                        </a:rPr>
                        <a:t>Asthma in Adults - Acute</a:t>
                      </a:r>
                    </a:p>
                    <a:p>
                      <a:pPr marL="285750" indent="-285750">
                        <a:buFont typeface="Arial" panose="020B0604020202020204" pitchFamily="34" charset="0"/>
                        <a:buChar char="•"/>
                      </a:pPr>
                      <a:r>
                        <a:rPr lang="it-IT" sz="1800" b="0" i="0" kern="1200" dirty="0">
                          <a:solidFill>
                            <a:schemeClr val="accent6">
                              <a:lumMod val="50000"/>
                            </a:schemeClr>
                          </a:solidFill>
                          <a:effectLst/>
                          <a:latin typeface="museo-slab"/>
                          <a:ea typeface="+mn-ea"/>
                          <a:cs typeface="+mn-cs"/>
                        </a:rPr>
                        <a:t>Asthma in Adults - Non-acute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200" dirty="0">
                          <a:solidFill>
                            <a:schemeClr val="accent6">
                              <a:lumMod val="50000"/>
                            </a:schemeClr>
                          </a:solidFill>
                          <a:latin typeface="museo-slab"/>
                          <a:ea typeface="+mn-ea"/>
                          <a:cs typeface="+mn-cs"/>
                        </a:rPr>
                        <a:t>Asthma in Pregnancy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200" dirty="0">
                          <a:solidFill>
                            <a:schemeClr val="accent6">
                              <a:lumMod val="50000"/>
                            </a:schemeClr>
                          </a:solidFill>
                          <a:latin typeface="museo-slab"/>
                          <a:ea typeface="+mn-ea"/>
                          <a:cs typeface="+mn-cs"/>
                        </a:rPr>
                        <a:t>Thunderstorm Asthma</a:t>
                      </a:r>
                    </a:p>
                    <a:p>
                      <a:pPr marL="285750" indent="-285750">
                        <a:buFont typeface="Arial" panose="020B0604020202020204" pitchFamily="34" charset="0"/>
                        <a:buChar char="•"/>
                      </a:pPr>
                      <a:r>
                        <a:rPr lang="en-AU" dirty="0">
                          <a:solidFill>
                            <a:schemeClr val="accent6">
                              <a:lumMod val="50000"/>
                            </a:schemeClr>
                          </a:solidFill>
                          <a:latin typeface="museo-slab"/>
                        </a:rPr>
                        <a:t>Bronchiectasis</a:t>
                      </a:r>
                    </a:p>
                    <a:p>
                      <a:pPr marL="285750" indent="-285750">
                        <a:buFont typeface="Arial" panose="020B0604020202020204" pitchFamily="34" charset="0"/>
                        <a:buChar char="•"/>
                      </a:pPr>
                      <a:r>
                        <a:rPr lang="en-AU" sz="1800" kern="1200" dirty="0">
                          <a:solidFill>
                            <a:schemeClr val="accent6">
                              <a:lumMod val="50000"/>
                            </a:schemeClr>
                          </a:solidFill>
                          <a:latin typeface="museo-slab"/>
                        </a:rPr>
                        <a:t>Chronic Cough</a:t>
                      </a:r>
                      <a:endParaRPr lang="en-AU" sz="1800" kern="1200" dirty="0">
                        <a:solidFill>
                          <a:schemeClr val="accent6">
                            <a:lumMod val="50000"/>
                          </a:schemeClr>
                        </a:solidFill>
                        <a:latin typeface="museo-slab"/>
                        <a:ea typeface="+mn-ea"/>
                        <a:cs typeface="+mn-cs"/>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06956014"/>
                  </a:ext>
                </a:extLst>
              </a:tr>
              <a:tr h="203543">
                <a:tc>
                  <a:txBody>
                    <a:bodyPr/>
                    <a:lstStyle/>
                    <a:p>
                      <a:endParaRPr lang="en-GB" sz="1600" b="0" dirty="0">
                        <a:solidFill>
                          <a:srgbClr val="398ECC"/>
                        </a:solidFill>
                        <a:effectLst/>
                        <a:highlight>
                          <a:srgbClr val="EFEFEF"/>
                        </a:highligh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623651378"/>
                  </a:ext>
                </a:extLst>
              </a:tr>
            </a:tbl>
          </a:graphicData>
        </a:graphic>
      </p:graphicFrame>
      <p:pic>
        <p:nvPicPr>
          <p:cNvPr id="4098" name="Picture 2">
            <a:extLst>
              <a:ext uri="{FF2B5EF4-FFF2-40B4-BE49-F238E27FC236}">
                <a16:creationId xmlns:a16="http://schemas.microsoft.com/office/drawing/2014/main" id="{B672458E-14ED-A81B-E8A5-C1A5F8F9D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83" y="210421"/>
            <a:ext cx="2612989" cy="1095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7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reenshot of a computer&#10;&#10;Description automatically generated">
            <a:extLst>
              <a:ext uri="{FF2B5EF4-FFF2-40B4-BE49-F238E27FC236}">
                <a16:creationId xmlns:a16="http://schemas.microsoft.com/office/drawing/2014/main" id="{507243E8-61E0-8DCB-5556-D146DF565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74" y="1312114"/>
            <a:ext cx="10000229" cy="52787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79EE626-CC9C-26AC-AEA5-FD97C04004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76" y="83975"/>
            <a:ext cx="2454386" cy="1028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3AF55A-74EA-1262-4614-649F4648F6AB}"/>
              </a:ext>
            </a:extLst>
          </p:cNvPr>
          <p:cNvSpPr txBox="1"/>
          <p:nvPr/>
        </p:nvSpPr>
        <p:spPr>
          <a:xfrm>
            <a:off x="2929134" y="413675"/>
            <a:ext cx="8722676" cy="707886"/>
          </a:xfrm>
          <a:prstGeom prst="rect">
            <a:avLst/>
          </a:prstGeom>
          <a:noFill/>
        </p:spPr>
        <p:txBody>
          <a:bodyPr wrap="square">
            <a:spAutoFit/>
          </a:bodyPr>
          <a:lstStyle/>
          <a:p>
            <a:r>
              <a:rPr lang="en-US" sz="4000" b="1" dirty="0">
                <a:solidFill>
                  <a:srgbClr val="003F68"/>
                </a:solidFill>
                <a:latin typeface="Karla"/>
              </a:rPr>
              <a:t>CPD Hours for HealthPathways Use</a:t>
            </a:r>
            <a:endParaRPr lang="en-US" sz="4000" b="1" dirty="0">
              <a:solidFill>
                <a:srgbClr val="656565"/>
              </a:solidFill>
              <a:latin typeface="Roboto Condensed" panose="02000000000000000000" pitchFamily="2" charset="0"/>
            </a:endParaRPr>
          </a:p>
        </p:txBody>
      </p:sp>
    </p:spTree>
    <p:extLst>
      <p:ext uri="{BB962C8B-B14F-4D97-AF65-F5344CB8AC3E}">
        <p14:creationId xmlns:p14="http://schemas.microsoft.com/office/powerpoint/2010/main" val="362415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54F058-4126-22B8-D8A6-C4F2D290CCC9}"/>
              </a:ext>
            </a:extLst>
          </p:cNvPr>
          <p:cNvSpPr txBox="1"/>
          <p:nvPr/>
        </p:nvSpPr>
        <p:spPr>
          <a:xfrm>
            <a:off x="4019739" y="494240"/>
            <a:ext cx="7215611" cy="707886"/>
          </a:xfrm>
          <a:prstGeom prst="rect">
            <a:avLst/>
          </a:prstGeom>
          <a:noFill/>
        </p:spPr>
        <p:txBody>
          <a:bodyPr wrap="square" lIns="91440" tIns="45720" rIns="91440" bIns="45720" anchor="t">
            <a:spAutoFit/>
          </a:bodyPr>
          <a:lstStyle/>
          <a:p>
            <a:r>
              <a:rPr lang="en-US" sz="4000" b="1" dirty="0">
                <a:solidFill>
                  <a:srgbClr val="003F68"/>
                </a:solidFill>
                <a:latin typeface="Karla"/>
              </a:rPr>
              <a:t>Accessing HealthPathways</a:t>
            </a:r>
            <a:endParaRPr lang="en-US" sz="4000" b="1" dirty="0">
              <a:solidFill>
                <a:srgbClr val="656565"/>
              </a:solidFill>
              <a:latin typeface="Roboto Condensed" panose="02000000000000000000" pitchFamily="2" charset="0"/>
            </a:endParaRPr>
          </a:p>
        </p:txBody>
      </p:sp>
      <p:pic>
        <p:nvPicPr>
          <p:cNvPr id="5122" name="Picture 2">
            <a:extLst>
              <a:ext uri="{FF2B5EF4-FFF2-40B4-BE49-F238E27FC236}">
                <a16:creationId xmlns:a16="http://schemas.microsoft.com/office/drawing/2014/main" id="{3350EF9C-F130-0530-C200-3E06F1F9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 y="189693"/>
            <a:ext cx="3257549" cy="13169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28A80E-BAC7-2059-56CD-27665BF382FA}"/>
              </a:ext>
            </a:extLst>
          </p:cNvPr>
          <p:cNvPicPr>
            <a:picLocks noChangeAspect="1"/>
          </p:cNvPicPr>
          <p:nvPr/>
        </p:nvPicPr>
        <p:blipFill rotWithShape="1">
          <a:blip r:embed="rId4"/>
          <a:srcRect l="68443" r="11926" b="53852"/>
          <a:stretch/>
        </p:blipFill>
        <p:spPr>
          <a:xfrm>
            <a:off x="1404979" y="2036497"/>
            <a:ext cx="3076490" cy="3209957"/>
          </a:xfrm>
          <a:prstGeom prst="rect">
            <a:avLst/>
          </a:prstGeom>
        </p:spPr>
      </p:pic>
      <p:sp>
        <p:nvSpPr>
          <p:cNvPr id="5" name="TextBox 4">
            <a:extLst>
              <a:ext uri="{FF2B5EF4-FFF2-40B4-BE49-F238E27FC236}">
                <a16:creationId xmlns:a16="http://schemas.microsoft.com/office/drawing/2014/main" id="{3434AC8B-DA1F-9478-4901-5A27DFEA56C8}"/>
              </a:ext>
            </a:extLst>
          </p:cNvPr>
          <p:cNvSpPr txBox="1"/>
          <p:nvPr/>
        </p:nvSpPr>
        <p:spPr>
          <a:xfrm>
            <a:off x="840581" y="5787116"/>
            <a:ext cx="6157912" cy="523220"/>
          </a:xfrm>
          <a:prstGeom prst="rect">
            <a:avLst/>
          </a:prstGeom>
          <a:noFill/>
        </p:spPr>
        <p:txBody>
          <a:bodyPr wrap="square">
            <a:spAutoFit/>
          </a:bodyPr>
          <a:lstStyle/>
          <a:p>
            <a:r>
              <a:rPr lang="en-US" sz="2800" b="1" dirty="0">
                <a:solidFill>
                  <a:srgbClr val="0070C0"/>
                </a:solidFill>
                <a:latin typeface="+mn-lt"/>
              </a:rPr>
              <a:t>melbourne.healthpathways.org.au</a:t>
            </a:r>
            <a:endParaRPr lang="en-US" sz="2800" b="1" dirty="0">
              <a:solidFill>
                <a:srgbClr val="0070C0"/>
              </a:solidFill>
              <a:latin typeface="Roboto Condensed" panose="02000000000000000000" pitchFamily="2" charset="0"/>
            </a:endParaRPr>
          </a:p>
        </p:txBody>
      </p:sp>
      <p:sp>
        <p:nvSpPr>
          <p:cNvPr id="8" name="TextBox 7">
            <a:extLst>
              <a:ext uri="{FF2B5EF4-FFF2-40B4-BE49-F238E27FC236}">
                <a16:creationId xmlns:a16="http://schemas.microsoft.com/office/drawing/2014/main" id="{30F226FF-5140-F3A7-306D-D67C0E312FFA}"/>
              </a:ext>
            </a:extLst>
          </p:cNvPr>
          <p:cNvSpPr txBox="1"/>
          <p:nvPr/>
        </p:nvSpPr>
        <p:spPr>
          <a:xfrm>
            <a:off x="840581" y="6181165"/>
            <a:ext cx="6157912" cy="523220"/>
          </a:xfrm>
          <a:prstGeom prst="rect">
            <a:avLst/>
          </a:prstGeom>
          <a:noFill/>
        </p:spPr>
        <p:txBody>
          <a:bodyPr wrap="square">
            <a:spAutoFit/>
          </a:bodyPr>
          <a:lstStyle/>
          <a:p>
            <a:r>
              <a:rPr lang="en-US" sz="2800" b="1" dirty="0">
                <a:solidFill>
                  <a:srgbClr val="0070C0"/>
                </a:solidFill>
                <a:latin typeface="+mn-lt"/>
              </a:rPr>
              <a:t>info@healthpathwaysmelbourne.org.au</a:t>
            </a:r>
            <a:endParaRPr lang="en-US" sz="2800" b="1" dirty="0">
              <a:solidFill>
                <a:srgbClr val="0070C0"/>
              </a:solidFill>
              <a:latin typeface="Roboto Condensed" panose="02000000000000000000" pitchFamily="2" charset="0"/>
            </a:endParaRPr>
          </a:p>
        </p:txBody>
      </p:sp>
      <p:pic>
        <p:nvPicPr>
          <p:cNvPr id="9" name="Graphic 8" descr="Browser window with solid fill">
            <a:extLst>
              <a:ext uri="{FF2B5EF4-FFF2-40B4-BE49-F238E27FC236}">
                <a16:creationId xmlns:a16="http://schemas.microsoft.com/office/drawing/2014/main" id="{1AEBB8C3-8831-0462-0A8D-9CA0969CEE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381" y="5865757"/>
            <a:ext cx="457200" cy="457200"/>
          </a:xfrm>
          <a:prstGeom prst="rect">
            <a:avLst/>
          </a:prstGeom>
        </p:spPr>
      </p:pic>
      <p:pic>
        <p:nvPicPr>
          <p:cNvPr id="10" name="Graphic 9" descr="Envelope with solid fill">
            <a:extLst>
              <a:ext uri="{FF2B5EF4-FFF2-40B4-BE49-F238E27FC236}">
                <a16:creationId xmlns:a16="http://schemas.microsoft.com/office/drawing/2014/main" id="{BD845327-DF14-AE38-68CE-C82CC48AAD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3381" y="6221943"/>
            <a:ext cx="457201" cy="457201"/>
          </a:xfrm>
          <a:prstGeom prst="rect">
            <a:avLst/>
          </a:prstGeom>
        </p:spPr>
      </p:pic>
      <p:pic>
        <p:nvPicPr>
          <p:cNvPr id="11" name="Picture 10">
            <a:extLst>
              <a:ext uri="{FF2B5EF4-FFF2-40B4-BE49-F238E27FC236}">
                <a16:creationId xmlns:a16="http://schemas.microsoft.com/office/drawing/2014/main" id="{3CFD60B1-D4E0-919C-306D-89A4B0ECA80F}"/>
              </a:ext>
            </a:extLst>
          </p:cNvPr>
          <p:cNvPicPr>
            <a:picLocks noChangeAspect="1"/>
          </p:cNvPicPr>
          <p:nvPr/>
        </p:nvPicPr>
        <p:blipFill rotWithShape="1">
          <a:blip r:embed="rId9"/>
          <a:srcRect b="1764"/>
          <a:stretch/>
        </p:blipFill>
        <p:spPr>
          <a:xfrm>
            <a:off x="6287046" y="1761785"/>
            <a:ext cx="5176945" cy="3894089"/>
          </a:xfrm>
          <a:prstGeom prst="rect">
            <a:avLst/>
          </a:prstGeom>
          <a:ln>
            <a:noFill/>
          </a:ln>
          <a:effectLst>
            <a:outerShdw blurRad="292100" dist="139700" dir="2700000" algn="tl" rotWithShape="0">
              <a:srgbClr val="333333">
                <a:alpha val="65000"/>
              </a:srgbClr>
            </a:outerShdw>
          </a:effectLst>
        </p:spPr>
      </p:pic>
      <p:sp>
        <p:nvSpPr>
          <p:cNvPr id="12" name="Arrow: Down 11">
            <a:extLst>
              <a:ext uri="{FF2B5EF4-FFF2-40B4-BE49-F238E27FC236}">
                <a16:creationId xmlns:a16="http://schemas.microsoft.com/office/drawing/2014/main" id="{57DA1BE1-4AB5-1FA6-D148-E3F7AB17BAFF}"/>
              </a:ext>
            </a:extLst>
          </p:cNvPr>
          <p:cNvSpPr/>
          <p:nvPr/>
        </p:nvSpPr>
        <p:spPr>
          <a:xfrm rot="13822984">
            <a:off x="8694259" y="3421206"/>
            <a:ext cx="362521" cy="813712"/>
          </a:xfrm>
          <a:prstGeom prst="downArrow">
            <a:avLst>
              <a:gd name="adj1" fmla="val 34089"/>
              <a:gd name="adj2" fmla="val 50000"/>
            </a:avLst>
          </a:prstGeom>
          <a:solidFill>
            <a:srgbClr val="97CA3F"/>
          </a:solidFill>
          <a:ln>
            <a:solidFill>
              <a:srgbClr val="97CA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91575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F07C5D358DEC40A9345906C8C11B14" ma:contentTypeVersion="18" ma:contentTypeDescription="Create a new document." ma:contentTypeScope="" ma:versionID="1056fff765b86123c2ddeb42bbb20b3c">
  <xsd:schema xmlns:xsd="http://www.w3.org/2001/XMLSchema" xmlns:xs="http://www.w3.org/2001/XMLSchema" xmlns:p="http://schemas.microsoft.com/office/2006/metadata/properties" xmlns:ns2="0e4f0868-46c9-422a-bfd6-0c4f1d236770" xmlns:ns3="eb112f85-1dc2-4689-9b5b-723f3a03ce33" targetNamespace="http://schemas.microsoft.com/office/2006/metadata/properties" ma:root="true" ma:fieldsID="9d72d5592811e0b3913055ebe4717c13" ns2:_="" ns3:_="">
    <xsd:import namespace="0e4f0868-46c9-422a-bfd6-0c4f1d236770"/>
    <xsd:import namespace="eb112f85-1dc2-4689-9b5b-723f3a03ce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f0868-46c9-422a-bfd6-0c4f1d2367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728a96-730e-4e09-a185-3df295c08f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112f85-1dc2-4689-9b5b-723f3a03ce3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ca1c899-2405-4973-b558-a880ab096575}" ma:internalName="TaxCatchAll" ma:showField="CatchAllData" ma:web="eb112f85-1dc2-4689-9b5b-723f3a03ce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b112f85-1dc2-4689-9b5b-723f3a03ce33">
      <UserInfo>
        <DisplayName>Dr Precious McGuire</DisplayName>
        <AccountId>776</AccountId>
        <AccountType/>
      </UserInfo>
    </SharedWithUsers>
    <TaxCatchAll xmlns="eb112f85-1dc2-4689-9b5b-723f3a03ce33" xsi:nil="true"/>
    <lcf76f155ced4ddcb4097134ff3c332f xmlns="0e4f0868-46c9-422a-bfd6-0c4f1d2367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ECFD95-62B5-4E96-8C56-56CB638ED614}">
  <ds:schemaRefs>
    <ds:schemaRef ds:uri="http://schemas.microsoft.com/sharepoint/v3/contenttype/forms"/>
  </ds:schemaRefs>
</ds:datastoreItem>
</file>

<file path=customXml/itemProps2.xml><?xml version="1.0" encoding="utf-8"?>
<ds:datastoreItem xmlns:ds="http://schemas.openxmlformats.org/officeDocument/2006/customXml" ds:itemID="{BD6A540C-2EFC-4944-9F0A-CA408BFB65FD}"/>
</file>

<file path=customXml/itemProps3.xml><?xml version="1.0" encoding="utf-8"?>
<ds:datastoreItem xmlns:ds="http://schemas.openxmlformats.org/officeDocument/2006/customXml" ds:itemID="{E5EF49C4-6664-4FFC-B4AC-4729FBFDE6B0}">
  <ds:schemaRefs>
    <ds:schemaRef ds:uri="http://schemas.openxmlformats.org/package/2006/metadata/core-properties"/>
    <ds:schemaRef ds:uri="ca53a22d-a615-4b76-8c3b-25b881761fdc"/>
    <ds:schemaRef ds:uri="24314009-e235-4aa0-804f-7181cd5f4959"/>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96190871-0d04-4f08-992c-9fd94550e3e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89</TotalTime>
  <Words>611</Words>
  <Application>Microsoft Office PowerPoint</Application>
  <PresentationFormat>Widescreen</PresentationFormat>
  <Paragraphs>79</Paragraphs>
  <Slides>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Aptos</vt:lpstr>
      <vt:lpstr>Arial</vt:lpstr>
      <vt:lpstr>Calibri</vt:lpstr>
      <vt:lpstr>Calibri Light</vt:lpstr>
      <vt:lpstr>Karla</vt:lpstr>
      <vt:lpstr>museo-slab</vt:lpstr>
      <vt:lpstr>Roboto</vt:lpstr>
      <vt:lpstr>Roboto Condensed</vt:lpstr>
      <vt:lpstr>Office Theme</vt:lpstr>
      <vt:lpstr>1_Office Theme</vt:lpstr>
      <vt:lpstr>Asthma and COPD overlap  1 August 2024  Adila Lundin – Program Officer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Dementia – Session 1: Recognising dementia in General Practice  19 July 23  Dr Precious McGuire HPM Clinical Editor</dc:title>
  <dc:creator>crystal.barbedo@emphn.org.au</dc:creator>
  <cp:lastModifiedBy>Adila Lundin</cp:lastModifiedBy>
  <cp:revision>23</cp:revision>
  <dcterms:created xsi:type="dcterms:W3CDTF">2023-07-09T22:20:15Z</dcterms:created>
  <dcterms:modified xsi:type="dcterms:W3CDTF">2024-07-25T06:22:15Z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0x010100DFF07C5D358DEC40A9345906C8C11B14</vt:lpwstr>
  </property>
</Properties>
</file>